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61" r:id="rId5"/>
    <p:sldId id="262" r:id="rId6"/>
    <p:sldId id="280" r:id="rId7"/>
    <p:sldId id="264" r:id="rId8"/>
    <p:sldId id="265" r:id="rId9"/>
    <p:sldId id="266" r:id="rId10"/>
    <p:sldId id="281" r:id="rId11"/>
    <p:sldId id="263" r:id="rId12"/>
    <p:sldId id="269" r:id="rId13"/>
    <p:sldId id="270" r:id="rId14"/>
    <p:sldId id="267" r:id="rId15"/>
    <p:sldId id="268" r:id="rId16"/>
    <p:sldId id="27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1"/>
    <p:restoredTop sz="94643"/>
  </p:normalViewPr>
  <p:slideViewPr>
    <p:cSldViewPr snapToGrid="0" snapToObjects="1">
      <p:cViewPr>
        <p:scale>
          <a:sx n="110" d="100"/>
          <a:sy n="110" d="100"/>
        </p:scale>
        <p:origin x="45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file://localhost/Users/mirandajacobs/Downloads/Enrollment%20by%20Grades.xlsx" TargetMode="External"/><Relationship Id="rId5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localhost/Users/mirandajacobs/Downloads/Certified%20Personnel%20Data%2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localhost/Users/mirandajacobs/Downloads/Certified%20Personnel%20Data%2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oleObject" Target="file://localhost/Users/mirandajacobs/Downloads/Certified%20Personnel%20Data%20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oleObject" Target="file://localhost/Users/mirandajacobs/Downloads/Certified%20Personnel%20Data%20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oleObject" Target="file://localhost/Users/mirandajacobs/Downloads/Georgia%20Tests%20-%20EOG%20Summar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oleObject" Target="file://localhost/Users/mirandajacobs/Downloads/Certified%20Personnel%20Data%20(1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oleObject" Target="file://localhost/Users/mirandajacobs/Downloads/Certified%20Personnel%20Data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mirandajacobs/Downloads/Enrollment%20by%20Grades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mirandajacobs/Downloads/Enrollment%20Percent%20by%20Race_Subgroup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mirandajacobs/Downloads/Compensatory%20and%20Selected%20Program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mirandajacobs/Downloads/Attendance%20(All%20Students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mirandajacobs/Downloads/Certified%20Personnel%20Data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localhost/Users/mirandajacobs/Downloads/Certified%20Personnel%20Data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localhost/Users/mirandajacobs/Downloads/Certified%20Personnel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localhost/Users/mirandajacobs/Downloads/Certified%20Personnel%20Data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Fall Student Enrollment</a:t>
            </a:r>
          </a:p>
          <a:p>
            <a:pPr>
              <a:defRPr sz="2000"/>
            </a:pPr>
            <a:r>
              <a:rPr lang="en-US" sz="2000" dirty="0"/>
              <a:t>By Grade Level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Grades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88000"/>
                    <a:lumMod val="88000"/>
                  </a:schemeClr>
                  <a:schemeClr val="accent1"/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Sheet1!$B$4:$J$4</c:f>
              <c:strCache>
                <c:ptCount val="1"/>
                <c:pt idx="0">
                  <c:v>Fall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0.0</c:v>
                </c:pt>
                <c:pt idx="3">
                  <c:v>0.0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8th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88000"/>
                    <a:lumMod val="88000"/>
                  </a:schemeClr>
                  <a:schemeClr val="accent2"/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299531951843753"/>
                  <c:y val="0.06136145733461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349453943817712"/>
                  <c:y val="0.0728667305848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349453943817712"/>
                  <c:y val="0.07286673058485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Sheet1!$B$4:$J$4</c:f>
              <c:strCache>
                <c:ptCount val="1"/>
                <c:pt idx="0">
                  <c:v>Fall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 formatCode="#,##0">
                  <c:v>194.0</c:v>
                </c:pt>
                <c:pt idx="3" formatCode="#,##0">
                  <c:v>175.0</c:v>
                </c:pt>
                <c:pt idx="6" formatCode="#,##0">
                  <c:v>190.0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7th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88000"/>
                    <a:lumMod val="88000"/>
                  </a:schemeClr>
                  <a:schemeClr val="accent3"/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Sheet1!$B$4:$J$4</c:f>
              <c:strCache>
                <c:ptCount val="1"/>
                <c:pt idx="0">
                  <c:v>Fall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  <c:pt idx="0" formatCode="#,##0">
                  <c:v>190.0</c:v>
                </c:pt>
                <c:pt idx="3" formatCode="#,##0">
                  <c:v>188.0</c:v>
                </c:pt>
                <c:pt idx="6" formatCode="#,##0">
                  <c:v>173.0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6th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4">
                    <a:shade val="88000"/>
                    <a:lumMod val="88000"/>
                  </a:schemeClr>
                  <a:schemeClr val="accent4"/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99531951843752"/>
                  <c:y val="0.04602109300095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24648963882815"/>
                  <c:y val="0.06136145733461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349453943817712"/>
                  <c:y val="0.09204218600191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Sheet1!$B$4:$J$4</c:f>
              <c:strCache>
                <c:ptCount val="1"/>
                <c:pt idx="0">
                  <c:v>Fall</c:v>
                </c:pt>
              </c:strCache>
            </c:strRef>
          </c:cat>
          <c:val>
            <c:numRef>
              <c:f>Sheet1!$B$8:$J$8</c:f>
              <c:numCache>
                <c:formatCode>General</c:formatCode>
                <c:ptCount val="9"/>
                <c:pt idx="0" formatCode="#,##0">
                  <c:v>194.0</c:v>
                </c:pt>
                <c:pt idx="3" formatCode="#,##0">
                  <c:v>197.0</c:v>
                </c:pt>
                <c:pt idx="6" formatCode="#,##0">
                  <c:v>185.0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773634752"/>
        <c:axId val="-1773626144"/>
      </c:barChart>
      <c:catAx>
        <c:axId val="-1773634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School Year</a:t>
                </a:r>
              </a:p>
            </c:rich>
          </c:tx>
          <c:layout>
            <c:manualLayout>
              <c:xMode val="edge"/>
              <c:yMode val="edge"/>
              <c:x val="0.472136649463889"/>
              <c:y val="0.9233748801534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626144"/>
        <c:crosses val="autoZero"/>
        <c:auto val="1"/>
        <c:lblAlgn val="ctr"/>
        <c:lblOffset val="100"/>
        <c:noMultiLvlLbl val="0"/>
      </c:catAx>
      <c:valAx>
        <c:axId val="-177362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63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92D050"/>
    </a:solidFill>
    <a:ln w="28575" cap="flat" cmpd="sng" algn="ctr">
      <a:solidFill>
        <a:schemeClr val="tx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Overall</a:t>
            </a:r>
            <a:r>
              <a:rPr lang="en-US" baseline="0"/>
              <a:t> CCRPI Data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Sheet2!$A$61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Sheet2!$B$60:$D$60</c:f>
              <c:strCache>
                <c:ptCount val="3"/>
                <c:pt idx="0">
                  <c:v>2015- 2016</c:v>
                </c:pt>
                <c:pt idx="1">
                  <c:v>2016-2017</c:v>
                </c:pt>
                <c:pt idx="2">
                  <c:v>2017- 2018</c:v>
                </c:pt>
              </c:strCache>
            </c:strRef>
          </c:cat>
          <c:val>
            <c:numRef>
              <c:f>Sheet2!$B$61:$D$61</c:f>
              <c:numCache>
                <c:formatCode>General</c:formatCode>
                <c:ptCount val="3"/>
                <c:pt idx="0">
                  <c:v>73.6</c:v>
                </c:pt>
                <c:pt idx="1">
                  <c:v>75.0</c:v>
                </c:pt>
                <c:pt idx="2">
                  <c:v>76.6</c:v>
                </c:pt>
              </c:numCache>
            </c:numRef>
          </c:val>
        </c:ser>
        <c:ser>
          <c:idx val="1"/>
          <c:order val="1"/>
          <c:tx>
            <c:strRef>
              <c:f>Sheet2!$A$62</c:f>
              <c:strCache>
                <c:ptCount val="1"/>
                <c:pt idx="0">
                  <c:v>District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Sheet2!$B$60:$D$60</c:f>
              <c:strCache>
                <c:ptCount val="3"/>
                <c:pt idx="0">
                  <c:v>2015- 2016</c:v>
                </c:pt>
                <c:pt idx="1">
                  <c:v>2016-2017</c:v>
                </c:pt>
                <c:pt idx="2">
                  <c:v>2017- 2018</c:v>
                </c:pt>
              </c:strCache>
            </c:strRef>
          </c:cat>
          <c:val>
            <c:numRef>
              <c:f>Sheet2!$B$62:$D$62</c:f>
              <c:numCache>
                <c:formatCode>General</c:formatCode>
                <c:ptCount val="3"/>
                <c:pt idx="0">
                  <c:v>81.4</c:v>
                </c:pt>
                <c:pt idx="1">
                  <c:v>82.4</c:v>
                </c:pt>
                <c:pt idx="2">
                  <c:v>76.4</c:v>
                </c:pt>
              </c:numCache>
            </c:numRef>
          </c:val>
        </c:ser>
        <c:ser>
          <c:idx val="2"/>
          <c:order val="2"/>
          <c:tx>
            <c:strRef>
              <c:f>Sheet2!$A$63</c:f>
              <c:strCache>
                <c:ptCount val="1"/>
                <c:pt idx="0">
                  <c:v>Waycross Middle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Sheet2!$B$60:$D$60</c:f>
              <c:strCache>
                <c:ptCount val="3"/>
                <c:pt idx="0">
                  <c:v>2015- 2016</c:v>
                </c:pt>
                <c:pt idx="1">
                  <c:v>2016-2017</c:v>
                </c:pt>
                <c:pt idx="2">
                  <c:v>2017- 2018</c:v>
                </c:pt>
              </c:strCache>
            </c:strRef>
          </c:cat>
          <c:val>
            <c:numRef>
              <c:f>Sheet2!$B$63:$D$63</c:f>
              <c:numCache>
                <c:formatCode>General</c:formatCode>
                <c:ptCount val="3"/>
                <c:pt idx="0">
                  <c:v>77.0</c:v>
                </c:pt>
                <c:pt idx="1">
                  <c:v>67.6</c:v>
                </c:pt>
                <c:pt idx="2">
                  <c:v>71.1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63407088"/>
        <c:axId val="-1710465856"/>
      </c:barChart>
      <c:catAx>
        <c:axId val="-1763407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465856"/>
        <c:crosses val="autoZero"/>
        <c:auto val="1"/>
        <c:lblAlgn val="ctr"/>
        <c:lblOffset val="100"/>
        <c:noMultiLvlLbl val="0"/>
      </c:catAx>
      <c:valAx>
        <c:axId val="-171046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CCRPI</a:t>
                </a:r>
                <a:r>
                  <a:rPr lang="en-US" baseline="0"/>
                  <a:t> SCORE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340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rgbClr val="92D05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8th</a:t>
            </a:r>
            <a:r>
              <a:rPr lang="en-US" baseline="0"/>
              <a:t> Grade Math Domain &amp; Percent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Sheet2!$A$87:$A$90</c:f>
              <c:strCache>
                <c:ptCount val="4"/>
                <c:pt idx="0">
                  <c:v>Geometry</c:v>
                </c:pt>
                <c:pt idx="1">
                  <c:v>Statistics and Probability</c:v>
                </c:pt>
                <c:pt idx="2">
                  <c:v>Numbers, Expressions &amp; Equations</c:v>
                </c:pt>
                <c:pt idx="3">
                  <c:v>Algebra &amp; Functions</c:v>
                </c:pt>
              </c:strCache>
            </c:strRef>
          </c:cat>
          <c:val>
            <c:numRef>
              <c:f>Sheet2!$B$87:$B$90</c:f>
              <c:numCache>
                <c:formatCode>0%</c:formatCode>
                <c:ptCount val="4"/>
                <c:pt idx="0">
                  <c:v>0.28</c:v>
                </c:pt>
                <c:pt idx="1">
                  <c:v>0.12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2017-2018</a:t>
            </a:r>
            <a:r>
              <a:rPr lang="en-US" baseline="0"/>
              <a:t> 8th Math EOG Scores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Sheet2!$B$110</c:f>
              <c:strCache>
                <c:ptCount val="1"/>
                <c:pt idx="0">
                  <c:v>Waycross Middle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Sheet2!$A$111:$A$114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Sheet2!$B$111:$B$114</c:f>
              <c:numCache>
                <c:formatCode>0.00%</c:formatCode>
                <c:ptCount val="4"/>
                <c:pt idx="0">
                  <c:v>0.091</c:v>
                </c:pt>
                <c:pt idx="1">
                  <c:v>0.548</c:v>
                </c:pt>
                <c:pt idx="2">
                  <c:v>0.267</c:v>
                </c:pt>
                <c:pt idx="3">
                  <c:v>0.094</c:v>
                </c:pt>
              </c:numCache>
            </c:numRef>
          </c:val>
        </c:ser>
        <c:ser>
          <c:idx val="1"/>
          <c:order val="1"/>
          <c:tx>
            <c:strRef>
              <c:f>Sheet2!$C$110</c:f>
              <c:strCache>
                <c:ptCount val="1"/>
                <c:pt idx="0">
                  <c:v>Ware County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Sheet2!$A$111:$A$114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Sheet2!$C$111:$C$114</c:f>
              <c:numCache>
                <c:formatCode>0.00%</c:formatCode>
                <c:ptCount val="4"/>
                <c:pt idx="0">
                  <c:v>0.07</c:v>
                </c:pt>
                <c:pt idx="1">
                  <c:v>0.501</c:v>
                </c:pt>
                <c:pt idx="2">
                  <c:v>0.335</c:v>
                </c:pt>
                <c:pt idx="3">
                  <c:v>0.094</c:v>
                </c:pt>
              </c:numCache>
            </c:numRef>
          </c:val>
        </c:ser>
        <c:ser>
          <c:idx val="2"/>
          <c:order val="2"/>
          <c:tx>
            <c:strRef>
              <c:f>Sheet2!$D$110</c:f>
              <c:strCache>
                <c:ptCount val="1"/>
                <c:pt idx="0">
                  <c:v>Georgia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Sheet2!$A$111:$A$114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Sheet2!$D$111:$D$114</c:f>
              <c:numCache>
                <c:formatCode>0.00%</c:formatCode>
                <c:ptCount val="4"/>
                <c:pt idx="0">
                  <c:v>0.212</c:v>
                </c:pt>
                <c:pt idx="1">
                  <c:v>0.443</c:v>
                </c:pt>
                <c:pt idx="2">
                  <c:v>0.276</c:v>
                </c:pt>
                <c:pt idx="3">
                  <c:v>0.068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763228512"/>
        <c:axId val="-1644777664"/>
      </c:barChart>
      <c:catAx>
        <c:axId val="-17632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4777664"/>
        <c:crosses val="autoZero"/>
        <c:auto val="1"/>
        <c:lblAlgn val="ctr"/>
        <c:lblOffset val="100"/>
        <c:noMultiLvlLbl val="0"/>
      </c:catAx>
      <c:valAx>
        <c:axId val="-164477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322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rgbClr val="92D05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2016-2017</a:t>
            </a:r>
            <a:r>
              <a:rPr lang="en-US" baseline="0"/>
              <a:t> 8th Math EOG Scores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Sheet2!$A$142</c:f>
              <c:strCache>
                <c:ptCount val="1"/>
                <c:pt idx="0">
                  <c:v>Waycross Middle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Sheet2!$B$141:$E$141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Sheet2!$B$142:$E$142</c:f>
              <c:numCache>
                <c:formatCode>0.00%</c:formatCode>
                <c:ptCount val="4"/>
                <c:pt idx="0">
                  <c:v>0.149</c:v>
                </c:pt>
                <c:pt idx="1">
                  <c:v>0.442</c:v>
                </c:pt>
                <c:pt idx="2">
                  <c:v>0.249</c:v>
                </c:pt>
                <c:pt idx="3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Sheet2!$A$143</c:f>
              <c:strCache>
                <c:ptCount val="1"/>
                <c:pt idx="0">
                  <c:v>Ware County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Sheet2!$B$141:$E$141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Sheet2!$B$143:$E$143</c:f>
              <c:numCache>
                <c:formatCode>0.00%</c:formatCode>
                <c:ptCount val="4"/>
                <c:pt idx="0">
                  <c:v>0.093</c:v>
                </c:pt>
                <c:pt idx="1">
                  <c:v>0.428</c:v>
                </c:pt>
                <c:pt idx="2">
                  <c:v>0.329</c:v>
                </c:pt>
                <c:pt idx="3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Sheet2!$A$144</c:f>
              <c:strCache>
                <c:ptCount val="1"/>
                <c:pt idx="0">
                  <c:v>Georgia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Sheet2!$B$141:$E$141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Sheet2!$B$144:$E$144</c:f>
              <c:numCache>
                <c:formatCode>0.00%</c:formatCode>
                <c:ptCount val="4"/>
                <c:pt idx="0">
                  <c:v>0.191</c:v>
                </c:pt>
                <c:pt idx="1">
                  <c:v>0.465</c:v>
                </c:pt>
                <c:pt idx="2">
                  <c:v>0.259</c:v>
                </c:pt>
                <c:pt idx="3">
                  <c:v>0.085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710600352"/>
        <c:axId val="-1677457712"/>
      </c:barChart>
      <c:catAx>
        <c:axId val="-17106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77457712"/>
        <c:crosses val="autoZero"/>
        <c:auto val="1"/>
        <c:lblAlgn val="ctr"/>
        <c:lblOffset val="100"/>
        <c:noMultiLvlLbl val="0"/>
      </c:catAx>
      <c:valAx>
        <c:axId val="-167745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60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2015-2016</a:t>
            </a:r>
            <a:r>
              <a:rPr lang="en-US" baseline="0"/>
              <a:t> 8th Math EOG Scores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'/Users/mirandajacobs/Downloads/[Certified Personnel Data (1).xlsx]Sheet2'!$B$169</c:f>
              <c:strCache>
                <c:ptCount val="1"/>
                <c:pt idx="0">
                  <c:v>Waycross Middle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'/Users/mirandajacobs/Downloads/[Certified Personnel Data (1).xlsx]Sheet2'!$A$170:$A$173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'/Users/mirandajacobs/Downloads/[Certified Personnel Data (1).xlsx]Sheet2'!$B$170:$B$173</c:f>
              <c:numCache>
                <c:formatCode>0.00%</c:formatCode>
                <c:ptCount val="4"/>
                <c:pt idx="0">
                  <c:v>0.144</c:v>
                </c:pt>
                <c:pt idx="1">
                  <c:v>0.3</c:v>
                </c:pt>
                <c:pt idx="2">
                  <c:v>0.381</c:v>
                </c:pt>
                <c:pt idx="3">
                  <c:v>0.174</c:v>
                </c:pt>
              </c:numCache>
            </c:numRef>
          </c:val>
        </c:ser>
        <c:ser>
          <c:idx val="1"/>
          <c:order val="1"/>
          <c:tx>
            <c:strRef>
              <c:f>'/Users/mirandajacobs/Downloads/[Certified Personnel Data (1).xlsx]Sheet2'!$C$169</c:f>
              <c:strCache>
                <c:ptCount val="1"/>
                <c:pt idx="0">
                  <c:v>Ware County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'/Users/mirandajacobs/Downloads/[Certified Personnel Data (1).xlsx]Sheet2'!$A$170:$A$173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'/Users/mirandajacobs/Downloads/[Certified Personnel Data (1).xlsx]Sheet2'!$C$170:$C$173</c:f>
              <c:numCache>
                <c:formatCode>0.00%</c:formatCode>
                <c:ptCount val="4"/>
                <c:pt idx="0">
                  <c:v>0.103</c:v>
                </c:pt>
                <c:pt idx="1">
                  <c:v>0.352</c:v>
                </c:pt>
                <c:pt idx="2">
                  <c:v>0.386</c:v>
                </c:pt>
                <c:pt idx="3">
                  <c:v>0.159</c:v>
                </c:pt>
              </c:numCache>
            </c:numRef>
          </c:val>
        </c:ser>
        <c:ser>
          <c:idx val="2"/>
          <c:order val="2"/>
          <c:tx>
            <c:strRef>
              <c:f>'/Users/mirandajacobs/Downloads/[Certified Personnel Data (1).xlsx]Sheet2'!$D$169</c:f>
              <c:strCache>
                <c:ptCount val="1"/>
                <c:pt idx="0">
                  <c:v>Georgia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'/Users/mirandajacobs/Downloads/[Certified Personnel Data (1).xlsx]Sheet2'!$A$170:$A$173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'/Users/mirandajacobs/Downloads/[Certified Personnel Data (1).xlsx]Sheet2'!$D$170:$D$173</c:f>
              <c:numCache>
                <c:formatCode>0.00%</c:formatCode>
                <c:ptCount val="4"/>
                <c:pt idx="0">
                  <c:v>0.235</c:v>
                </c:pt>
                <c:pt idx="1">
                  <c:v>0.43</c:v>
                </c:pt>
                <c:pt idx="2">
                  <c:v>0.261</c:v>
                </c:pt>
                <c:pt idx="3">
                  <c:v>0.073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674435200"/>
        <c:axId val="-1674319248"/>
      </c:barChart>
      <c:catAx>
        <c:axId val="-16744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74319248"/>
        <c:crosses val="autoZero"/>
        <c:auto val="1"/>
        <c:lblAlgn val="ctr"/>
        <c:lblOffset val="100"/>
        <c:noMultiLvlLbl val="0"/>
      </c:catAx>
      <c:valAx>
        <c:axId val="-167431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744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rgbClr val="92D05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WXMS 8th grade math </a:t>
            </a:r>
            <a:r>
              <a:rPr lang="en-US" dirty="0" err="1"/>
              <a:t>eog</a:t>
            </a:r>
            <a:r>
              <a:rPr lang="en-US" dirty="0"/>
              <a:t> scores</a:t>
            </a:r>
          </a:p>
        </c:rich>
      </c:tx>
      <c:layout>
        <c:manualLayout>
          <c:xMode val="edge"/>
          <c:yMode val="edge"/>
          <c:x val="0.20027108562032"/>
          <c:y val="0.00360454865658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Sheet2!$H$110</c:f>
              <c:strCache>
                <c:ptCount val="1"/>
                <c:pt idx="0">
                  <c:v>15-16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Sheet2!$G$111:$G$114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Sheet2!$H$111:$H$114</c:f>
              <c:numCache>
                <c:formatCode>0.00%</c:formatCode>
                <c:ptCount val="4"/>
                <c:pt idx="0">
                  <c:v>0.144</c:v>
                </c:pt>
                <c:pt idx="1">
                  <c:v>0.3</c:v>
                </c:pt>
                <c:pt idx="2">
                  <c:v>0.381</c:v>
                </c:pt>
                <c:pt idx="3">
                  <c:v>0.174</c:v>
                </c:pt>
              </c:numCache>
            </c:numRef>
          </c:val>
        </c:ser>
        <c:ser>
          <c:idx val="1"/>
          <c:order val="1"/>
          <c:tx>
            <c:strRef>
              <c:f>Sheet2!$I$110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Sheet2!$G$111:$G$114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Sheet2!$I$111:$I$114</c:f>
              <c:numCache>
                <c:formatCode>0.00%</c:formatCode>
                <c:ptCount val="4"/>
                <c:pt idx="0">
                  <c:v>0.149</c:v>
                </c:pt>
                <c:pt idx="1">
                  <c:v>0.442</c:v>
                </c:pt>
                <c:pt idx="2">
                  <c:v>0.249</c:v>
                </c:pt>
                <c:pt idx="3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Sheet2!$J$110</c:f>
              <c:strCache>
                <c:ptCount val="1"/>
                <c:pt idx="0">
                  <c:v>17-18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Sheet2!$G$111:$G$114</c:f>
              <c:strCache>
                <c:ptCount val="4"/>
                <c:pt idx="0">
                  <c:v>Beginning Learners</c:v>
                </c:pt>
                <c:pt idx="1">
                  <c:v>Developing Learners</c:v>
                </c:pt>
                <c:pt idx="2">
                  <c:v>Proficient Learners</c:v>
                </c:pt>
                <c:pt idx="3">
                  <c:v>Distinguished Learners</c:v>
                </c:pt>
              </c:strCache>
            </c:strRef>
          </c:cat>
          <c:val>
            <c:numRef>
              <c:f>Sheet2!$J$111:$J$114</c:f>
              <c:numCache>
                <c:formatCode>0.00%</c:formatCode>
                <c:ptCount val="4"/>
                <c:pt idx="0">
                  <c:v>0.091</c:v>
                </c:pt>
                <c:pt idx="1">
                  <c:v>0.548</c:v>
                </c:pt>
                <c:pt idx="2">
                  <c:v>0.267</c:v>
                </c:pt>
                <c:pt idx="3">
                  <c:v>0.094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712109056"/>
        <c:axId val="-1758691648"/>
      </c:barChart>
      <c:catAx>
        <c:axId val="-17121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8691648"/>
        <c:crosses val="autoZero"/>
        <c:auto val="1"/>
        <c:lblAlgn val="ctr"/>
        <c:lblOffset val="100"/>
        <c:noMultiLvlLbl val="0"/>
      </c:catAx>
      <c:valAx>
        <c:axId val="-175869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210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tint val="69000"/>
        <a:satMod val="105000"/>
        <a:lumMod val="110000"/>
      </a:schemeClr>
    </a:solidFill>
    <a:ln w="9525" cap="flat" cmpd="sng" algn="ctr">
      <a:solidFill>
        <a:schemeClr val="dk1">
          <a:shade val="6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8th Grade Students Tested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Sheet2!$G$136</c:f>
              <c:strCache>
                <c:ptCount val="1"/>
                <c:pt idx="0">
                  <c:v>Number Tested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Sheet2!$H$135:$J$135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Sheet2!$H$136:$J$136</c:f>
              <c:numCache>
                <c:formatCode>General</c:formatCode>
                <c:ptCount val="3"/>
                <c:pt idx="0">
                  <c:v>173.0</c:v>
                </c:pt>
                <c:pt idx="1">
                  <c:v>163.0</c:v>
                </c:pt>
                <c:pt idx="2">
                  <c:v>169.0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48898608"/>
        <c:axId val="-1648408064"/>
      </c:barChart>
      <c:catAx>
        <c:axId val="-1648898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School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8408064"/>
        <c:crosses val="autoZero"/>
        <c:auto val="1"/>
        <c:lblAlgn val="ctr"/>
        <c:lblOffset val="100"/>
        <c:noMultiLvlLbl val="0"/>
      </c:catAx>
      <c:valAx>
        <c:axId val="-164840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889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tint val="69000"/>
        <a:satMod val="105000"/>
        <a:lumMod val="110000"/>
      </a:schemeClr>
    </a:solidFill>
    <a:ln w="9525" cap="flat" cmpd="sng" algn="ctr">
      <a:solidFill>
        <a:schemeClr val="dk1">
          <a:shade val="6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SPRING STUDENT ENROLLMENT</a:t>
            </a:r>
          </a:p>
          <a:p>
            <a:pPr>
              <a:defRPr sz="2000"/>
            </a:pPr>
            <a:r>
              <a:rPr lang="en-US" sz="2000"/>
              <a:t>BY GRADE LEVEL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Grades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Sheet1!$K$4:$S$4</c:f>
              <c:strCache>
                <c:ptCount val="1"/>
                <c:pt idx="0">
                  <c:v>Spring</c:v>
                </c:pt>
              </c:strCache>
            </c:strRef>
          </c:cat>
          <c:val>
            <c:numRef>
              <c:f>Sheet1!$K$5:$S$5</c:f>
              <c:numCache>
                <c:formatCode>General</c:formatCode>
                <c:ptCount val="9"/>
                <c:pt idx="0">
                  <c:v>0.0</c:v>
                </c:pt>
                <c:pt idx="3">
                  <c:v>0.0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8th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149812734082397"/>
                  <c:y val="0.0613614573346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74781523096129"/>
                  <c:y val="0.0536912751677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324594257178528"/>
                  <c:y val="0.0958772770853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Sheet1!$K$4:$S$4</c:f>
              <c:strCache>
                <c:ptCount val="1"/>
                <c:pt idx="0">
                  <c:v>Spring</c:v>
                </c:pt>
              </c:strCache>
            </c:strRef>
          </c:cat>
          <c:val>
            <c:numRef>
              <c:f>Sheet1!$K$6:$S$6</c:f>
              <c:numCache>
                <c:formatCode>General</c:formatCode>
                <c:ptCount val="9"/>
                <c:pt idx="0" formatCode="#,##0">
                  <c:v>190.0</c:v>
                </c:pt>
                <c:pt idx="3" formatCode="#,##0">
                  <c:v>168.0</c:v>
                </c:pt>
                <c:pt idx="6" formatCode="#,##0">
                  <c:v>187.0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7th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Sheet1!$K$4:$S$4</c:f>
              <c:strCache>
                <c:ptCount val="1"/>
                <c:pt idx="0">
                  <c:v>Spring</c:v>
                </c:pt>
              </c:strCache>
            </c:strRef>
          </c:cat>
          <c:val>
            <c:numRef>
              <c:f>Sheet1!$K$7:$S$7</c:f>
              <c:numCache>
                <c:formatCode>General</c:formatCode>
                <c:ptCount val="9"/>
                <c:pt idx="0" formatCode="#,##0">
                  <c:v>190.0</c:v>
                </c:pt>
                <c:pt idx="3" formatCode="#,##0">
                  <c:v>187.0</c:v>
                </c:pt>
                <c:pt idx="6" formatCode="#,##0">
                  <c:v>170.0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6th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49687890137328"/>
                  <c:y val="0.049856184084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74656679151061"/>
                  <c:y val="0.11888782358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199750312109863"/>
                  <c:y val="0.0805369127516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Sheet1!$K$4:$S$4</c:f>
              <c:strCache>
                <c:ptCount val="1"/>
                <c:pt idx="0">
                  <c:v>Spring</c:v>
                </c:pt>
              </c:strCache>
            </c:strRef>
          </c:cat>
          <c:val>
            <c:numRef>
              <c:f>Sheet1!$K$8:$S$8</c:f>
              <c:numCache>
                <c:formatCode>General</c:formatCode>
                <c:ptCount val="9"/>
                <c:pt idx="0" formatCode="#,##0">
                  <c:v>194.0</c:v>
                </c:pt>
                <c:pt idx="3" formatCode="#,##0">
                  <c:v>197.0</c:v>
                </c:pt>
                <c:pt idx="6" formatCode="#,##0">
                  <c:v>193.0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774859568"/>
        <c:axId val="-1774851376"/>
      </c:barChart>
      <c:catAx>
        <c:axId val="-177485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900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SCHOOL YEAR</a:t>
                </a:r>
              </a:p>
            </c:rich>
          </c:tx>
          <c:layout>
            <c:manualLayout>
              <c:xMode val="edge"/>
              <c:yMode val="edge"/>
              <c:x val="0.443395362096592"/>
              <c:y val="0.9448752462989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900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4851376"/>
        <c:crosses val="autoZero"/>
        <c:auto val="1"/>
        <c:lblAlgn val="ctr"/>
        <c:lblOffset val="100"/>
        <c:noMultiLvlLbl val="0"/>
      </c:catAx>
      <c:valAx>
        <c:axId val="-177485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485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92D050"/>
    </a:solidFill>
    <a:ln w="28575" cap="flat" cmpd="sng" algn="ctr">
      <a:solidFill>
        <a:schemeClr val="tx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 PERCENTAGE OF ENROLLMENT BY</a:t>
            </a:r>
          </a:p>
          <a:p>
            <a:pPr>
              <a:defRPr/>
            </a:pPr>
            <a:r>
              <a:rPr lang="en-US"/>
              <a:t>RACE/SUBGROUPS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Sheet1!$C$4:$C$5</c:f>
              <c:strCache>
                <c:ptCount val="2"/>
                <c:pt idx="0">
                  <c:v>Percentage of Students</c:v>
                </c:pt>
                <c:pt idx="1">
                  <c:v>2017-18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Sheet1!$A$6:$B$15</c:f>
              <c:multiLvlStrCache>
                <c:ptCount val="10"/>
                <c:lvl>
                  <c:pt idx="0">
                    <c:v>Limited English Proficient</c:v>
                  </c:pt>
                  <c:pt idx="1">
                    <c:v>Eligible for Free/ Reduced Meals</c:v>
                  </c:pt>
                  <c:pt idx="2">
                    <c:v>Students With Disability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Asian</c:v>
                  </c:pt>
                  <c:pt idx="6">
                    <c:v>Black</c:v>
                  </c:pt>
                  <c:pt idx="7">
                    <c:v>Hispanic</c:v>
                  </c:pt>
                  <c:pt idx="8">
                    <c:v>White</c:v>
                  </c:pt>
                  <c:pt idx="9">
                    <c:v>Multiracial</c:v>
                  </c:pt>
                </c:lvl>
                <c:lvl>
                  <c:pt idx="0">
                    <c:v>Other Subgroups</c:v>
                  </c:pt>
                  <c:pt idx="5">
                    <c:v>Race/ Ethnicity</c:v>
                  </c:pt>
                </c:lvl>
              </c:multiLvlStrCache>
            </c:multiLvlStrRef>
          </c:cat>
          <c:val>
            <c:numRef>
              <c:f>Sheet1!$C$6:$C$15</c:f>
              <c:numCache>
                <c:formatCode>0.0%_);\(0.0%\)</c:formatCode>
                <c:ptCount val="10"/>
                <c:pt idx="0">
                  <c:v>0.02</c:v>
                </c:pt>
                <c:pt idx="1">
                  <c:v>0.9</c:v>
                </c:pt>
                <c:pt idx="2">
                  <c:v>0.213</c:v>
                </c:pt>
                <c:pt idx="3">
                  <c:v>0.48</c:v>
                </c:pt>
                <c:pt idx="4">
                  <c:v>0.52</c:v>
                </c:pt>
                <c:pt idx="5">
                  <c:v>0.02</c:v>
                </c:pt>
                <c:pt idx="6">
                  <c:v>0.44</c:v>
                </c:pt>
                <c:pt idx="7">
                  <c:v>0.07</c:v>
                </c:pt>
                <c:pt idx="8">
                  <c:v>0.42</c:v>
                </c:pt>
                <c:pt idx="9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Sheet1!$D$4:$D$5</c:f>
              <c:strCache>
                <c:ptCount val="2"/>
                <c:pt idx="0">
                  <c:v>Percentage of Students</c:v>
                </c:pt>
                <c:pt idx="1">
                  <c:v>2016-17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Sheet1!$A$6:$B$15</c:f>
              <c:multiLvlStrCache>
                <c:ptCount val="10"/>
                <c:lvl>
                  <c:pt idx="0">
                    <c:v>Limited English Proficient</c:v>
                  </c:pt>
                  <c:pt idx="1">
                    <c:v>Eligible for Free/ Reduced Meals</c:v>
                  </c:pt>
                  <c:pt idx="2">
                    <c:v>Students With Disability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Asian</c:v>
                  </c:pt>
                  <c:pt idx="6">
                    <c:v>Black</c:v>
                  </c:pt>
                  <c:pt idx="7">
                    <c:v>Hispanic</c:v>
                  </c:pt>
                  <c:pt idx="8">
                    <c:v>White</c:v>
                  </c:pt>
                  <c:pt idx="9">
                    <c:v>Multiracial</c:v>
                  </c:pt>
                </c:lvl>
                <c:lvl>
                  <c:pt idx="0">
                    <c:v>Other Subgroups</c:v>
                  </c:pt>
                  <c:pt idx="5">
                    <c:v>Race/ Ethnicity</c:v>
                  </c:pt>
                </c:lvl>
              </c:multiLvlStrCache>
            </c:multiLvlStrRef>
          </c:cat>
          <c:val>
            <c:numRef>
              <c:f>Sheet1!$D$6:$D$15</c:f>
              <c:numCache>
                <c:formatCode>0.0%_);\(0.0%\)</c:formatCode>
                <c:ptCount val="10"/>
                <c:pt idx="0">
                  <c:v>0.01</c:v>
                </c:pt>
                <c:pt idx="1">
                  <c:v>0.9</c:v>
                </c:pt>
                <c:pt idx="2">
                  <c:v>0.207</c:v>
                </c:pt>
                <c:pt idx="3">
                  <c:v>0.48</c:v>
                </c:pt>
                <c:pt idx="4">
                  <c:v>0.52</c:v>
                </c:pt>
                <c:pt idx="5">
                  <c:v>0.02</c:v>
                </c:pt>
                <c:pt idx="6">
                  <c:v>0.48</c:v>
                </c:pt>
                <c:pt idx="7">
                  <c:v>0.06</c:v>
                </c:pt>
                <c:pt idx="8">
                  <c:v>0.41</c:v>
                </c:pt>
                <c:pt idx="9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Sheet1!$E$4:$E$5</c:f>
              <c:strCache>
                <c:ptCount val="2"/>
                <c:pt idx="0">
                  <c:v>Percentage of Students</c:v>
                </c:pt>
                <c:pt idx="1">
                  <c:v>2015-16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Sheet1!$A$6:$B$15</c:f>
              <c:multiLvlStrCache>
                <c:ptCount val="10"/>
                <c:lvl>
                  <c:pt idx="0">
                    <c:v>Limited English Proficient</c:v>
                  </c:pt>
                  <c:pt idx="1">
                    <c:v>Eligible for Free/ Reduced Meals</c:v>
                  </c:pt>
                  <c:pt idx="2">
                    <c:v>Students With Disability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Asian</c:v>
                  </c:pt>
                  <c:pt idx="6">
                    <c:v>Black</c:v>
                  </c:pt>
                  <c:pt idx="7">
                    <c:v>Hispanic</c:v>
                  </c:pt>
                  <c:pt idx="8">
                    <c:v>White</c:v>
                  </c:pt>
                  <c:pt idx="9">
                    <c:v>Multiracial</c:v>
                  </c:pt>
                </c:lvl>
                <c:lvl>
                  <c:pt idx="0">
                    <c:v>Other Subgroups</c:v>
                  </c:pt>
                  <c:pt idx="5">
                    <c:v>Race/ Ethnicity</c:v>
                  </c:pt>
                </c:lvl>
              </c:multiLvlStrCache>
            </c:multiLvlStrRef>
          </c:cat>
          <c:val>
            <c:numRef>
              <c:f>Sheet1!$E$6:$E$15</c:f>
              <c:numCache>
                <c:formatCode>0.0%_);\(0.0%\)</c:formatCode>
                <c:ptCount val="10"/>
                <c:pt idx="0">
                  <c:v>0.01</c:v>
                </c:pt>
                <c:pt idx="1">
                  <c:v>0.9</c:v>
                </c:pt>
                <c:pt idx="2">
                  <c:v>0.182</c:v>
                </c:pt>
                <c:pt idx="3">
                  <c:v>0.49</c:v>
                </c:pt>
                <c:pt idx="4">
                  <c:v>0.51</c:v>
                </c:pt>
                <c:pt idx="5">
                  <c:v>0.02</c:v>
                </c:pt>
                <c:pt idx="6">
                  <c:v>0.45</c:v>
                </c:pt>
                <c:pt idx="7">
                  <c:v>0.06</c:v>
                </c:pt>
                <c:pt idx="8">
                  <c:v>0.43</c:v>
                </c:pt>
                <c:pt idx="9">
                  <c:v>0.04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773481456"/>
        <c:axId val="-1773472480"/>
      </c:barChart>
      <c:catAx>
        <c:axId val="-177348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 RACE/SUBGROUP</a:t>
                </a:r>
              </a:p>
            </c:rich>
          </c:tx>
          <c:layout>
            <c:manualLayout>
              <c:xMode val="edge"/>
              <c:yMode val="edge"/>
              <c:x val="0.280354320469919"/>
              <c:y val="0.927066935921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472480"/>
        <c:crosses val="autoZero"/>
        <c:auto val="1"/>
        <c:lblAlgn val="ctr"/>
        <c:lblOffset val="100"/>
        <c:noMultiLvlLbl val="0"/>
      </c:catAx>
      <c:valAx>
        <c:axId val="-1773472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-177348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2">
            <a:lumMod val="90000"/>
            <a:shade val="30000"/>
            <a:satMod val="115000"/>
          </a:schemeClr>
        </a:gs>
        <a:gs pos="50000">
          <a:schemeClr val="bg2">
            <a:lumMod val="90000"/>
            <a:shade val="67500"/>
            <a:satMod val="115000"/>
          </a:schemeClr>
        </a:gs>
        <a:gs pos="100000">
          <a:schemeClr val="bg2">
            <a:lumMod val="90000"/>
            <a:shade val="100000"/>
            <a:satMod val="115000"/>
          </a:schemeClr>
        </a:gs>
      </a:gsLst>
      <a:lin ang="16200000" scaled="1"/>
      <a:tileRect/>
    </a:gradFill>
    <a:ln w="381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 ENROLLMENT BY PROGRAM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Sheet1!$C$4:$C$5</c:f>
              <c:strCache>
                <c:ptCount val="2"/>
                <c:pt idx="0">
                  <c:v>Enrollment Percent</c:v>
                </c:pt>
                <c:pt idx="1">
                  <c:v>2017-18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Sheet1!$A$6:$B$10</c:f>
              <c:multiLvlStrCache>
                <c:ptCount val="5"/>
                <c:lvl>
                  <c:pt idx="0">
                    <c:v>English to Speakers of Other Languages (ESOL) (Grades K-12)</c:v>
                  </c:pt>
                  <c:pt idx="1">
                    <c:v>Remedial Education (Grades 6-8)</c:v>
                  </c:pt>
                  <c:pt idx="2">
                    <c:v>Special Education (Grades K-12)</c:v>
                  </c:pt>
                  <c:pt idx="3">
                    <c:v>Alternative Programs (Grades K-12)</c:v>
                  </c:pt>
                  <c:pt idx="4">
                    <c:v>Gifted (Grades K-12)</c:v>
                  </c:pt>
                </c:lvl>
                <c:lvl>
                  <c:pt idx="0">
                    <c:v>Compensatory Programs</c:v>
                  </c:pt>
                  <c:pt idx="3">
                    <c:v>Selected Programs</c:v>
                  </c:pt>
                </c:lvl>
              </c:multiLvlStrCache>
            </c:multiLvlStrRef>
          </c:cat>
          <c:val>
            <c:numRef>
              <c:f>Sheet1!$C$6:$C$10</c:f>
              <c:numCache>
                <c:formatCode>General</c:formatCode>
                <c:ptCount val="5"/>
                <c:pt idx="2" formatCode="0.0%_);[Red]\(0.0%\)">
                  <c:v>0.213</c:v>
                </c:pt>
                <c:pt idx="4" formatCode="0.0%_);[Red]\(0.0%\)">
                  <c:v>0.159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Sheet1!$D$4:$D$5</c:f>
              <c:strCache>
                <c:ptCount val="2"/>
                <c:pt idx="0">
                  <c:v>Enrollment Percent</c:v>
                </c:pt>
                <c:pt idx="1">
                  <c:v>2016-17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0.0402687843616372"/>
                  <c:y val="-0.02301054650047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Sheet1!$A$6:$B$10</c:f>
              <c:multiLvlStrCache>
                <c:ptCount val="5"/>
                <c:lvl>
                  <c:pt idx="0">
                    <c:v>English to Speakers of Other Languages (ESOL) (Grades K-12)</c:v>
                  </c:pt>
                  <c:pt idx="1">
                    <c:v>Remedial Education (Grades 6-8)</c:v>
                  </c:pt>
                  <c:pt idx="2">
                    <c:v>Special Education (Grades K-12)</c:v>
                  </c:pt>
                  <c:pt idx="3">
                    <c:v>Alternative Programs (Grades K-12)</c:v>
                  </c:pt>
                  <c:pt idx="4">
                    <c:v>Gifted (Grades K-12)</c:v>
                  </c:pt>
                </c:lvl>
                <c:lvl>
                  <c:pt idx="0">
                    <c:v>Compensatory Programs</c:v>
                  </c:pt>
                  <c:pt idx="3">
                    <c:v>Selected Programs</c:v>
                  </c:pt>
                </c:lvl>
              </c:multiLvlStrCache>
            </c:multiLvlStrRef>
          </c:cat>
          <c:val>
            <c:numRef>
              <c:f>Sheet1!$D$6:$D$10</c:f>
              <c:numCache>
                <c:formatCode>0.0%_);[Red]\(0.0%\)</c:formatCode>
                <c:ptCount val="5"/>
                <c:pt idx="1">
                  <c:v>0.079</c:v>
                </c:pt>
                <c:pt idx="2">
                  <c:v>0.207</c:v>
                </c:pt>
                <c:pt idx="3">
                  <c:v>0.032</c:v>
                </c:pt>
                <c:pt idx="4">
                  <c:v>0.161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Sheet1!$E$4:$E$5</c:f>
              <c:strCache>
                <c:ptCount val="2"/>
                <c:pt idx="0">
                  <c:v>Enrollment Percent</c:v>
                </c:pt>
                <c:pt idx="1">
                  <c:v>2015-16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0.0331765905559911"/>
                  <c:y val="-0.08437200383509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Sheet1!$A$6:$B$10</c:f>
              <c:multiLvlStrCache>
                <c:ptCount val="5"/>
                <c:lvl>
                  <c:pt idx="0">
                    <c:v>English to Speakers of Other Languages (ESOL) (Grades K-12)</c:v>
                  </c:pt>
                  <c:pt idx="1">
                    <c:v>Remedial Education (Grades 6-8)</c:v>
                  </c:pt>
                  <c:pt idx="2">
                    <c:v>Special Education (Grades K-12)</c:v>
                  </c:pt>
                  <c:pt idx="3">
                    <c:v>Alternative Programs (Grades K-12)</c:v>
                  </c:pt>
                  <c:pt idx="4">
                    <c:v>Gifted (Grades K-12)</c:v>
                  </c:pt>
                </c:lvl>
                <c:lvl>
                  <c:pt idx="0">
                    <c:v>Compensatory Programs</c:v>
                  </c:pt>
                  <c:pt idx="3">
                    <c:v>Selected Programs</c:v>
                  </c:pt>
                </c:lvl>
              </c:multiLvlStrCache>
            </c:multiLvlStrRef>
          </c:cat>
          <c:val>
            <c:numRef>
              <c:f>Sheet1!$E$6:$E$10</c:f>
              <c:numCache>
                <c:formatCode>0.0%_);[Red]\(0.0%\)</c:formatCode>
                <c:ptCount val="5"/>
                <c:pt idx="1">
                  <c:v>0.181</c:v>
                </c:pt>
                <c:pt idx="2">
                  <c:v>0.182</c:v>
                </c:pt>
                <c:pt idx="3">
                  <c:v>0.038</c:v>
                </c:pt>
                <c:pt idx="4">
                  <c:v>0.164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773347088"/>
        <c:axId val="-1773338624"/>
      </c:lineChart>
      <c:catAx>
        <c:axId val="-1773347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PROGRAMS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338624"/>
        <c:crosses val="autoZero"/>
        <c:auto val="1"/>
        <c:lblAlgn val="ctr"/>
        <c:lblOffset val="100"/>
        <c:noMultiLvlLbl val="0"/>
      </c:catAx>
      <c:valAx>
        <c:axId val="-1773338624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ENROLLMENT 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34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19050" cap="flat" cmpd="sng" algn="ctr">
      <a:solidFill>
        <a:schemeClr val="accent2"/>
      </a:solidFill>
      <a:prstDash val="solid"/>
      <a:round/>
    </a:ln>
    <a:effectLst/>
  </c:spPr>
  <c:txPr>
    <a:bodyPr/>
    <a:lstStyle/>
    <a:p>
      <a:pPr algn="ctr"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Attendance - All Students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2017-18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-0.00507962681674992"/>
                  <c:y val="-0.0250868905194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4167221130218E-16"/>
                  <c:y val="-0.03135861314928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Sheet1!$B$4:$F$4</c:f>
              <c:strCache>
                <c:ptCount val="5"/>
                <c:pt idx="0">
                  <c:v>Number of Students</c:v>
                </c:pt>
                <c:pt idx="1">
                  <c:v>5 or Fewer Days Absent (%)</c:v>
                </c:pt>
                <c:pt idx="2">
                  <c:v>6 to 15 Days Absent (%)</c:v>
                </c:pt>
                <c:pt idx="3">
                  <c:v>More Than 15 Days Absent (%)</c:v>
                </c:pt>
                <c:pt idx="4">
                  <c:v>Chronic Absenteeism (%)</c:v>
                </c:pt>
              </c:strCache>
            </c:strRef>
          </c:cat>
          <c:val>
            <c:numRef>
              <c:f>Sheet1!$B$5:$F$5</c:f>
              <c:numCache>
                <c:formatCode>0.0%_);\(0.0%\)</c:formatCode>
                <c:ptCount val="5"/>
                <c:pt idx="0" formatCode="#,##0_);\(#,##0\)">
                  <c:v>655.0</c:v>
                </c:pt>
                <c:pt idx="1">
                  <c:v>0.556</c:v>
                </c:pt>
                <c:pt idx="2">
                  <c:v>0.34</c:v>
                </c:pt>
                <c:pt idx="3">
                  <c:v>0.104</c:v>
                </c:pt>
                <c:pt idx="4" formatCode="0.0%">
                  <c:v>0.134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2016-17</c:v>
                </c:pt>
              </c:strCache>
            </c:strRef>
          </c:tx>
          <c:spPr>
            <a:noFill/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6.20836105651091E-17"/>
                  <c:y val="-0.0344944744642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Sheet1!$B$4:$F$4</c:f>
              <c:strCache>
                <c:ptCount val="5"/>
                <c:pt idx="0">
                  <c:v>Number of Students</c:v>
                </c:pt>
                <c:pt idx="1">
                  <c:v>5 or Fewer Days Absent (%)</c:v>
                </c:pt>
                <c:pt idx="2">
                  <c:v>6 to 15 Days Absent (%)</c:v>
                </c:pt>
                <c:pt idx="3">
                  <c:v>More Than 15 Days Absent (%)</c:v>
                </c:pt>
                <c:pt idx="4">
                  <c:v>Chronic Absenteeism (%)</c:v>
                </c:pt>
              </c:strCache>
            </c:strRef>
          </c:cat>
          <c:val>
            <c:numRef>
              <c:f>Sheet1!$B$6:$F$6</c:f>
              <c:numCache>
                <c:formatCode>0.0%_);\(0.0%\)</c:formatCode>
                <c:ptCount val="5"/>
                <c:pt idx="0" formatCode="#,##0_);\(#,##0\)">
                  <c:v>624.0</c:v>
                </c:pt>
                <c:pt idx="1">
                  <c:v>0.572</c:v>
                </c:pt>
                <c:pt idx="2">
                  <c:v>0.338</c:v>
                </c:pt>
                <c:pt idx="3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2015-16</c:v>
                </c:pt>
              </c:strCache>
            </c:strRef>
          </c:tx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.00338641787783324"/>
                  <c:y val="-0.03135861314928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4167221130218E-16"/>
                  <c:y val="-0.03763033577914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Sheet1!$B$4:$F$4</c:f>
              <c:strCache>
                <c:ptCount val="5"/>
                <c:pt idx="0">
                  <c:v>Number of Students</c:v>
                </c:pt>
                <c:pt idx="1">
                  <c:v>5 or Fewer Days Absent (%)</c:v>
                </c:pt>
                <c:pt idx="2">
                  <c:v>6 to 15 Days Absent (%)</c:v>
                </c:pt>
                <c:pt idx="3">
                  <c:v>More Than 15 Days Absent (%)</c:v>
                </c:pt>
                <c:pt idx="4">
                  <c:v>Chronic Absenteeism (%)</c:v>
                </c:pt>
              </c:strCache>
            </c:strRef>
          </c:cat>
          <c:val>
            <c:numRef>
              <c:f>Sheet1!$B$7:$F$7</c:f>
              <c:numCache>
                <c:formatCode>0.0%_);\(0.0%\)</c:formatCode>
                <c:ptCount val="5"/>
                <c:pt idx="0" formatCode="#,##0_);\(#,##0\)">
                  <c:v>645.0</c:v>
                </c:pt>
                <c:pt idx="1">
                  <c:v>0.619</c:v>
                </c:pt>
                <c:pt idx="2">
                  <c:v>0.284</c:v>
                </c:pt>
                <c:pt idx="3">
                  <c:v>0.098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-1773230608"/>
        <c:axId val="-1773222112"/>
      </c:barChart>
      <c:catAx>
        <c:axId val="-1773230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0.486595051483551"/>
              <c:y val="0.919383178548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222112"/>
        <c:crosses val="autoZero"/>
        <c:auto val="1"/>
        <c:lblAlgn val="ctr"/>
        <c:lblOffset val="100"/>
        <c:noMultiLvlLbl val="0"/>
      </c:catAx>
      <c:valAx>
        <c:axId val="-1773222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23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tint val="69000"/>
        <a:satMod val="105000"/>
        <a:lumMod val="110000"/>
      </a:schemeClr>
    </a:solidFill>
    <a:ln w="9525" cap="flat" cmpd="sng" algn="ctr">
      <a:solidFill>
        <a:schemeClr val="dk1">
          <a:shade val="6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NUMBER</a:t>
            </a:r>
            <a:r>
              <a:rPr lang="en-US" baseline="0">
                <a:solidFill>
                  <a:schemeClr val="tx1"/>
                </a:solidFill>
              </a:rPr>
              <a:t> OF TEACHERS BY GENDER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Sheet2!$B$1:$D$1</c:f>
              <c:strCache>
                <c:ptCount val="3"/>
                <c:pt idx="0">
                  <c:v>17-18</c:v>
                </c:pt>
                <c:pt idx="1">
                  <c:v>16-17</c:v>
                </c:pt>
                <c:pt idx="2">
                  <c:v>15-16</c:v>
                </c:pt>
              </c:strCache>
            </c:strRef>
          </c:cat>
          <c:val>
            <c:numRef>
              <c:f>Sheet2!$B$2:$D$2</c:f>
              <c:numCache>
                <c:formatCode>#,##0</c:formatCode>
                <c:ptCount val="3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Sheet2!$B$1:$D$1</c:f>
              <c:strCache>
                <c:ptCount val="3"/>
                <c:pt idx="0">
                  <c:v>17-18</c:v>
                </c:pt>
                <c:pt idx="1">
                  <c:v>16-17</c:v>
                </c:pt>
                <c:pt idx="2">
                  <c:v>15-16</c:v>
                </c:pt>
              </c:strCache>
            </c:strRef>
          </c:cat>
          <c:val>
            <c:numRef>
              <c:f>Sheet2!$B$3:$D$3</c:f>
              <c:numCache>
                <c:formatCode>#,##0</c:formatCode>
                <c:ptCount val="3"/>
                <c:pt idx="0">
                  <c:v>33.0</c:v>
                </c:pt>
                <c:pt idx="1">
                  <c:v>31.0</c:v>
                </c:pt>
                <c:pt idx="2">
                  <c:v>36.0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60201920"/>
        <c:axId val="-1760192928"/>
      </c:barChart>
      <c:catAx>
        <c:axId val="-176020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SCHOOL</a:t>
                </a:r>
                <a:r>
                  <a:rPr lang="en-US" baseline="0">
                    <a:solidFill>
                      <a:schemeClr val="tx1"/>
                    </a:solidFill>
                  </a:rPr>
                  <a:t> YEAR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0192928"/>
        <c:crosses val="autoZero"/>
        <c:auto val="1"/>
        <c:lblAlgn val="ctr"/>
        <c:lblOffset val="100"/>
        <c:noMultiLvlLbl val="0"/>
      </c:catAx>
      <c:valAx>
        <c:axId val="-17601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NUMBER</a:t>
                </a:r>
                <a:r>
                  <a:rPr lang="en-US" baseline="0">
                    <a:solidFill>
                      <a:schemeClr val="tx1"/>
                    </a:solidFill>
                  </a:rPr>
                  <a:t> OF TEACHERS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solidFill>
                <a:schemeClr val="tx1"/>
              </a:solidFill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020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B05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TEACHERS RACE/ETHNICITY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Sheet2!$A$27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Sheet2!$B$26:$D$26</c:f>
              <c:strCache>
                <c:ptCount val="3"/>
                <c:pt idx="0">
                  <c:v>17-18</c:v>
                </c:pt>
                <c:pt idx="1">
                  <c:v>16-17</c:v>
                </c:pt>
                <c:pt idx="2">
                  <c:v>15-16</c:v>
                </c:pt>
              </c:strCache>
            </c:strRef>
          </c:cat>
          <c:val>
            <c:numRef>
              <c:f>Sheet2!$B$27:$D$27</c:f>
              <c:numCache>
                <c:formatCode>#,##0</c:formatCode>
                <c:ptCount val="3"/>
                <c:pt idx="0">
                  <c:v>5.0</c:v>
                </c:pt>
                <c:pt idx="1">
                  <c:v>5.0</c:v>
                </c:pt>
                <c:pt idx="2">
                  <c:v>7.0</c:v>
                </c:pt>
              </c:numCache>
            </c:numRef>
          </c:val>
        </c:ser>
        <c:ser>
          <c:idx val="1"/>
          <c:order val="1"/>
          <c:tx>
            <c:strRef>
              <c:f>Sheet2!$A$28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Sheet2!$B$26:$D$26</c:f>
              <c:strCache>
                <c:ptCount val="3"/>
                <c:pt idx="0">
                  <c:v>17-18</c:v>
                </c:pt>
                <c:pt idx="1">
                  <c:v>16-17</c:v>
                </c:pt>
                <c:pt idx="2">
                  <c:v>15-16</c:v>
                </c:pt>
              </c:strCache>
            </c:strRef>
          </c:cat>
          <c:val>
            <c:numRef>
              <c:f>Sheet2!$B$28:$D$28</c:f>
              <c:numCache>
                <c:formatCode>#,##0</c:formatCode>
                <c:ptCount val="3"/>
                <c:pt idx="0">
                  <c:v>38.0</c:v>
                </c:pt>
                <c:pt idx="1">
                  <c:v>37.0</c:v>
                </c:pt>
                <c:pt idx="2">
                  <c:v>40.0</c:v>
                </c:pt>
              </c:numCache>
            </c:numRef>
          </c:val>
        </c:ser>
        <c:ser>
          <c:idx val="2"/>
          <c:order val="2"/>
          <c:tx>
            <c:strRef>
              <c:f>Sheet2!$A$29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Sheet2!$B$26:$D$26</c:f>
              <c:strCache>
                <c:ptCount val="3"/>
                <c:pt idx="0">
                  <c:v>17-18</c:v>
                </c:pt>
                <c:pt idx="1">
                  <c:v>16-17</c:v>
                </c:pt>
                <c:pt idx="2">
                  <c:v>15-16</c:v>
                </c:pt>
              </c:strCache>
            </c:strRef>
          </c:cat>
          <c:val>
            <c:numRef>
              <c:f>Sheet2!$B$29:$D$29</c:f>
              <c:numCache>
                <c:formatCode>#,##0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761472416"/>
        <c:axId val="-1761463280"/>
      </c:barChart>
      <c:catAx>
        <c:axId val="-176147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SCHOOL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1463280"/>
        <c:crosses val="autoZero"/>
        <c:auto val="1"/>
        <c:lblAlgn val="ctr"/>
        <c:lblOffset val="100"/>
        <c:noMultiLvlLbl val="0"/>
      </c:catAx>
      <c:valAx>
        <c:axId val="-1761463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TEACHERS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14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TEACHER CERTIFICATE LEVEL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4 Yr Bachelor's</c:v>
                </c:pt>
                <c:pt idx="1">
                  <c:v>5 Yr Master's</c:v>
                </c:pt>
                <c:pt idx="2">
                  <c:v>6 Yr Specialist's</c:v>
                </c:pt>
                <c:pt idx="3">
                  <c:v>7 Yr Doctoral</c:v>
                </c:pt>
                <c:pt idx="4">
                  <c:v>Other *</c:v>
                </c:pt>
              </c:strCache>
            </c:strRef>
          </c:cat>
          <c:val>
            <c:numRef>
              <c:f>Sheet2!$B$2:$B$6</c:f>
              <c:numCache>
                <c:formatCode>#,##0</c:formatCode>
                <c:ptCount val="5"/>
                <c:pt idx="0">
                  <c:v>20.0</c:v>
                </c:pt>
                <c:pt idx="1">
                  <c:v>14.0</c:v>
                </c:pt>
                <c:pt idx="2">
                  <c:v>7.0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4 Yr Bachelor's</c:v>
                </c:pt>
                <c:pt idx="1">
                  <c:v>5 Yr Master's</c:v>
                </c:pt>
                <c:pt idx="2">
                  <c:v>6 Yr Specialist's</c:v>
                </c:pt>
                <c:pt idx="3">
                  <c:v>7 Yr Doctoral</c:v>
                </c:pt>
                <c:pt idx="4">
                  <c:v>Other *</c:v>
                </c:pt>
              </c:strCache>
            </c:strRef>
          </c:cat>
          <c:val>
            <c:numRef>
              <c:f>Sheet2!$C$2:$C$6</c:f>
              <c:numCache>
                <c:formatCode>#,##0</c:formatCode>
                <c:ptCount val="5"/>
                <c:pt idx="0">
                  <c:v>15.0</c:v>
                </c:pt>
                <c:pt idx="1">
                  <c:v>17.0</c:v>
                </c:pt>
                <c:pt idx="2">
                  <c:v>8.0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4 Yr Bachelor's</c:v>
                </c:pt>
                <c:pt idx="1">
                  <c:v>5 Yr Master's</c:v>
                </c:pt>
                <c:pt idx="2">
                  <c:v>6 Yr Specialist's</c:v>
                </c:pt>
                <c:pt idx="3">
                  <c:v>7 Yr Doctoral</c:v>
                </c:pt>
                <c:pt idx="4">
                  <c:v>Other *</c:v>
                </c:pt>
              </c:strCache>
            </c:strRef>
          </c:cat>
          <c:val>
            <c:numRef>
              <c:f>Sheet2!$D$2:$D$6</c:f>
              <c:numCache>
                <c:formatCode>#,##0</c:formatCode>
                <c:ptCount val="5"/>
                <c:pt idx="0">
                  <c:v>13.0</c:v>
                </c:pt>
                <c:pt idx="1">
                  <c:v>18.0</c:v>
                </c:pt>
                <c:pt idx="2">
                  <c:v>15.0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760064320"/>
        <c:axId val="-1760054688"/>
      </c:barChart>
      <c:catAx>
        <c:axId val="-17600643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CERTIFICATE</a:t>
                </a:r>
                <a:r>
                  <a:rPr lang="en-US" baseline="0">
                    <a:solidFill>
                      <a:sysClr val="windowText" lastClr="000000"/>
                    </a:solidFill>
                  </a:rPr>
                  <a:t> TYPES</a:t>
                </a:r>
                <a:endParaRPr lang="en-US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0054688"/>
        <c:crosses val="autoZero"/>
        <c:auto val="1"/>
        <c:lblAlgn val="ctr"/>
        <c:lblOffset val="100"/>
        <c:noMultiLvlLbl val="0"/>
      </c:catAx>
      <c:valAx>
        <c:axId val="-17600546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baseline="0">
                    <a:solidFill>
                      <a:sysClr val="windowText" lastClr="000000"/>
                    </a:solidFill>
                  </a:rPr>
                  <a:t> OF TEACHERS</a:t>
                </a:r>
                <a:endParaRPr lang="en-US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00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4">
            <a:shade val="51000"/>
            <a:satMod val="130000"/>
          </a:schemeClr>
        </a:gs>
        <a:gs pos="80000">
          <a:schemeClr val="accent4">
            <a:shade val="93000"/>
            <a:satMod val="130000"/>
          </a:schemeClr>
        </a:gs>
        <a:gs pos="100000">
          <a:schemeClr val="accent4">
            <a:shade val="94000"/>
            <a:satMod val="135000"/>
          </a:schemeClr>
        </a:gs>
      </a:gsLst>
      <a:lin ang="16200000" scaled="0"/>
      <a:tileRect/>
    </a:gradFill>
    <a:ln w="28575" cap="flat" cmpd="sng" algn="ctr">
      <a:solidFill>
        <a:schemeClr val="tx1"/>
      </a:solidFill>
      <a:prstDash val="solid"/>
      <a:round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TEACHERS</a:t>
            </a:r>
            <a:r>
              <a:rPr lang="en-US" baseline="0"/>
              <a:t> YEARS OF EXPERIENCE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'[Certified Personnel Data (1).xlsx]Sheet2'!$B$47</c:f>
              <c:strCache>
                <c:ptCount val="1"/>
                <c:pt idx="0">
                  <c:v>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'[Certified Personnel Data (1).xlsx]Sheet2'!$A$48:$A$52</c:f>
              <c:strCache>
                <c:ptCount val="5"/>
                <c:pt idx="0">
                  <c:v>&lt; 1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&gt; 30</c:v>
                </c:pt>
              </c:strCache>
            </c:strRef>
          </c:cat>
          <c:val>
            <c:numRef>
              <c:f>'[Certified Personnel Data (1).xlsx]Sheet2'!$B$48:$B$52</c:f>
              <c:numCache>
                <c:formatCode>#,##0</c:formatCode>
                <c:ptCount val="5"/>
                <c:pt idx="0">
                  <c:v>5.0</c:v>
                </c:pt>
                <c:pt idx="1">
                  <c:v>17.0</c:v>
                </c:pt>
                <c:pt idx="2">
                  <c:v>14.0</c:v>
                </c:pt>
                <c:pt idx="3">
                  <c:v>6.0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'[Certified Personnel Data (1).xlsx]Sheet2'!$C$47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'[Certified Personnel Data (1).xlsx]Sheet2'!$A$48:$A$52</c:f>
              <c:strCache>
                <c:ptCount val="5"/>
                <c:pt idx="0">
                  <c:v>&lt; 1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&gt; 30</c:v>
                </c:pt>
              </c:strCache>
            </c:strRef>
          </c:cat>
          <c:val>
            <c:numRef>
              <c:f>'[Certified Personnel Data (1).xlsx]Sheet2'!$C$48:$C$52</c:f>
              <c:numCache>
                <c:formatCode>#,##0</c:formatCode>
                <c:ptCount val="5"/>
                <c:pt idx="0">
                  <c:v>2.0</c:v>
                </c:pt>
                <c:pt idx="1">
                  <c:v>14.0</c:v>
                </c:pt>
                <c:pt idx="2">
                  <c:v>17.0</c:v>
                </c:pt>
                <c:pt idx="3">
                  <c:v>8.0</c:v>
                </c:pt>
                <c:pt idx="4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'[Certified Personnel Data (1).xlsx]Sheet2'!$D$47</c:f>
              <c:strCache>
                <c:ptCount val="1"/>
                <c:pt idx="0">
                  <c:v>15-16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'[Certified Personnel Data (1).xlsx]Sheet2'!$A$48:$A$52</c:f>
              <c:strCache>
                <c:ptCount val="5"/>
                <c:pt idx="0">
                  <c:v>&lt; 1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&gt; 30</c:v>
                </c:pt>
              </c:strCache>
            </c:strRef>
          </c:cat>
          <c:val>
            <c:numRef>
              <c:f>'[Certified Personnel Data (1).xlsx]Sheet2'!$D$48:$D$52</c:f>
              <c:numCache>
                <c:formatCode>#,##0</c:formatCode>
                <c:ptCount val="5"/>
                <c:pt idx="0">
                  <c:v>0.0</c:v>
                </c:pt>
                <c:pt idx="1">
                  <c:v>19.0</c:v>
                </c:pt>
                <c:pt idx="2">
                  <c:v>19.0</c:v>
                </c:pt>
                <c:pt idx="3">
                  <c:v>8.0</c:v>
                </c:pt>
                <c:pt idx="4">
                  <c:v>2.0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61308416"/>
        <c:axId val="-1761299376"/>
      </c:barChart>
      <c:catAx>
        <c:axId val="-1761308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  <a:r>
                  <a:rPr lang="en-US" baseline="0"/>
                  <a:t> EXPERIENCE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1299376"/>
        <c:crosses val="autoZero"/>
        <c:auto val="1"/>
        <c:lblAlgn val="ctr"/>
        <c:lblOffset val="100"/>
        <c:noMultiLvlLbl val="0"/>
      </c:catAx>
      <c:valAx>
        <c:axId val="-176129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TEACHERS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130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0.14104</cdr:x>
      <cdr:y>0.82833</cdr:y>
    </cdr:from>
    <cdr:to>
      <cdr:x>0.25865</cdr:x>
      <cdr:y>0.90395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7602" y="2743029"/>
          <a:ext cx="598393" cy="2504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 17-18</a:t>
          </a:r>
        </a:p>
      </cdr:txBody>
    </cdr:sp>
  </cdr:relSizeAnchor>
  <cdr:relSizeAnchor xmlns:cdr="http://schemas.openxmlformats.org/drawingml/2006/chartDrawing">
    <cdr:from>
      <cdr:x>0.35094</cdr:x>
      <cdr:y>0.83952</cdr:y>
    </cdr:from>
    <cdr:to>
      <cdr:x>0.4575</cdr:x>
      <cdr:y>0.91788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552" y="2780100"/>
          <a:ext cx="542176" cy="25949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16-17</a:t>
          </a:r>
        </a:p>
      </cdr:txBody>
    </cdr:sp>
  </cdr:relSizeAnchor>
  <cdr:relSizeAnchor xmlns:cdr="http://schemas.openxmlformats.org/drawingml/2006/chartDrawing">
    <cdr:from>
      <cdr:x>0.59169</cdr:x>
      <cdr:y>0.83994</cdr:y>
    </cdr:from>
    <cdr:to>
      <cdr:x>0.69702</cdr:x>
      <cdr:y>0.92085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0474" y="2781471"/>
          <a:ext cx="535915" cy="2679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15-16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0.12399</cdr:x>
      <cdr:y>0.84698</cdr:y>
    </cdr:from>
    <cdr:to>
      <cdr:x>0.22566</cdr:x>
      <cdr:y>0.91989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0673" y="2804812"/>
          <a:ext cx="517132" cy="24141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17-18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0.3596</cdr:x>
      <cdr:y>0.84133</cdr:y>
    </cdr:from>
    <cdr:to>
      <cdr:x>0.45595</cdr:x>
      <cdr:y>0.91616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29061" y="2786070"/>
          <a:ext cx="490070" cy="24780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16-17</a:t>
          </a:r>
        </a:p>
      </cdr:txBody>
    </cdr:sp>
  </cdr:relSizeAnchor>
  <cdr:relSizeAnchor xmlns:cdr="http://schemas.openxmlformats.org/drawingml/2006/chartDrawing">
    <cdr:from>
      <cdr:x>0.64676</cdr:x>
      <cdr:y>0.7764</cdr:y>
    </cdr:from>
    <cdr:to>
      <cdr:x>0.76962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13300" y="3581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0.59889</cdr:x>
      <cdr:y>0.84325</cdr:y>
    </cdr:from>
    <cdr:to>
      <cdr:x>0.70425</cdr:x>
      <cdr:y>0.92416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46172" y="2792455"/>
          <a:ext cx="535915" cy="2679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15-16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1DA4-9E8E-5949-A903-C18A31562E3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91B80-754A-C046-87FB-5D2AC11B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FB858-2F6A-244B-A813-A1D11509A3D4}" type="datetimeFigureOut">
              <a:rPr lang="en-US" smtClean="0"/>
              <a:t>7/14/19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21C5F-DA12-504D-B781-639EB1305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21C5F-DA12-504D-B781-639EB13056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3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275302">
            <a:off x="988538" y="3505066"/>
            <a:ext cx="9755187" cy="759611"/>
          </a:xfrm>
        </p:spPr>
        <p:txBody>
          <a:bodyPr>
            <a:noAutofit/>
          </a:bodyPr>
          <a:lstStyle/>
          <a:p>
            <a:r>
              <a:rPr lang="en-US" sz="1600" dirty="0" smtClean="0"/>
              <a:t>Miranda L. Jacobs </a:t>
            </a:r>
          </a:p>
          <a:p>
            <a:r>
              <a:rPr lang="en-US" sz="1600" dirty="0" smtClean="0"/>
              <a:t>Mathematics Teacher</a:t>
            </a:r>
          </a:p>
          <a:p>
            <a:r>
              <a:rPr lang="en-US" sz="1600" dirty="0" smtClean="0"/>
              <a:t>Summer 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80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 attendance in the past 3 years have been decreasing in the 5 days or fewer category.   There has been an increase in the 6 to 15 days category and chronic absenteeism.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70" y="364294"/>
            <a:ext cx="9601196" cy="1303867"/>
          </a:xfrm>
        </p:spPr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Attendance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160186"/>
              </p:ext>
            </p:extLst>
          </p:nvPr>
        </p:nvGraphicFramePr>
        <p:xfrm>
          <a:off x="1779373" y="1485903"/>
          <a:ext cx="7500551" cy="404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2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TEACHERS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6530398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02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RACE/ETHNICITY 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4536764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0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DEGREE LEVEL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922041"/>
              </p:ext>
            </p:extLst>
          </p:nvPr>
        </p:nvGraphicFramePr>
        <p:xfrm>
          <a:off x="3187700" y="1574800"/>
          <a:ext cx="58166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36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YEARS OF EXPERIENCE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405846"/>
              </p:ext>
            </p:extLst>
          </p:nvPr>
        </p:nvGraphicFramePr>
        <p:xfrm>
          <a:off x="2184400" y="1837765"/>
          <a:ext cx="70104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38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CCRPI Data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893023"/>
              </p:ext>
            </p:extLst>
          </p:nvPr>
        </p:nvGraphicFramePr>
        <p:xfrm>
          <a:off x="2801073" y="1701478"/>
          <a:ext cx="6759615" cy="347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8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achievement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709951"/>
          </a:xfrm>
        </p:spPr>
        <p:txBody>
          <a:bodyPr/>
          <a:lstStyle/>
          <a:p>
            <a:r>
              <a:rPr lang="en-US" dirty="0" smtClean="0"/>
              <a:t>We will focus on 8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 milestones end of grade assessment data.  Waycross middle school is one out of two middle schools in ware county.  We will look at the data from </a:t>
            </a:r>
            <a:r>
              <a:rPr lang="en-US" dirty="0" err="1" smtClean="0"/>
              <a:t>wXMS</a:t>
            </a:r>
            <a:r>
              <a:rPr lang="en-US" dirty="0" smtClean="0"/>
              <a:t>, District, and Georgia.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Georgia EOG Math Assessment Domain &amp; weight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009109"/>
              </p:ext>
            </p:extLst>
          </p:nvPr>
        </p:nvGraphicFramePr>
        <p:xfrm>
          <a:off x="2766349" y="2057399"/>
          <a:ext cx="5615651" cy="334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1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Georgia milestones scores</a:t>
            </a:r>
            <a:endParaRPr lang="en-US" dirty="0"/>
          </a:p>
        </p:txBody>
      </p:sp>
      <p:graphicFrame>
        <p:nvGraphicFramePr>
          <p:cNvPr id="14" name="Picture Placeholder 13"/>
          <p:cNvGraphicFramePr>
            <a:graphicFrameLocks noGrp="1"/>
          </p:cNvGraphicFramePr>
          <p:nvPr>
            <p:ph type="pic" idx="15"/>
            <p:extLst>
              <p:ext uri="{D42A27DB-BD31-4B8C-83A1-F6EECF244321}">
                <p14:modId xmlns:p14="http://schemas.microsoft.com/office/powerpoint/2010/main" val="288664120"/>
              </p:ext>
            </p:extLst>
          </p:nvPr>
        </p:nvGraphicFramePr>
        <p:xfrm>
          <a:off x="69447" y="2063750"/>
          <a:ext cx="4109013" cy="33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Picture Placeholder 14"/>
          <p:cNvGraphicFramePr>
            <a:graphicFrameLocks noGrp="1"/>
          </p:cNvGraphicFramePr>
          <p:nvPr>
            <p:ph type="pic" idx="21"/>
            <p:extLst>
              <p:ext uri="{D42A27DB-BD31-4B8C-83A1-F6EECF244321}">
                <p14:modId xmlns:p14="http://schemas.microsoft.com/office/powerpoint/2010/main" val="305226823"/>
              </p:ext>
            </p:extLst>
          </p:nvPr>
        </p:nvGraphicFramePr>
        <p:xfrm>
          <a:off x="4224315" y="2063750"/>
          <a:ext cx="3588153" cy="33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Picture Placeholder 16"/>
          <p:cNvGraphicFramePr>
            <a:graphicFrameLocks noGrp="1"/>
          </p:cNvGraphicFramePr>
          <p:nvPr>
            <p:ph type="pic" idx="22"/>
            <p:extLst>
              <p:ext uri="{D42A27DB-BD31-4B8C-83A1-F6EECF244321}">
                <p14:modId xmlns:p14="http://schemas.microsoft.com/office/powerpoint/2010/main" val="1764788260"/>
              </p:ext>
            </p:extLst>
          </p:nvPr>
        </p:nvGraphicFramePr>
        <p:xfrm>
          <a:off x="7858324" y="2063750"/>
          <a:ext cx="3817033" cy="339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82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Waycross Middle School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8th Grade Mathematics EOG Milestone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WXMS 8</a:t>
            </a:r>
            <a:r>
              <a:rPr lang="en-US" baseline="30000" dirty="0" smtClean="0"/>
              <a:t>th</a:t>
            </a:r>
            <a:r>
              <a:rPr lang="en-US" dirty="0" smtClean="0"/>
              <a:t> Grade Milestones Scores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015037"/>
              </p:ext>
            </p:extLst>
          </p:nvPr>
        </p:nvGraphicFramePr>
        <p:xfrm>
          <a:off x="115747" y="1851950"/>
          <a:ext cx="5657991" cy="352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60121740"/>
              </p:ext>
            </p:extLst>
          </p:nvPr>
        </p:nvGraphicFramePr>
        <p:xfrm>
          <a:off x="5994400" y="1863524"/>
          <a:ext cx="5209894" cy="35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89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964594"/>
          </a:xfrm>
        </p:spPr>
        <p:txBody>
          <a:bodyPr/>
          <a:lstStyle/>
          <a:p>
            <a:r>
              <a:rPr lang="en-US" dirty="0" smtClean="0"/>
              <a:t>percentage of beginner learners has decreased</a:t>
            </a:r>
          </a:p>
          <a:p>
            <a:r>
              <a:rPr lang="en-US" dirty="0" smtClean="0"/>
              <a:t>CCRPI score has increased in 2018 after decreasing for year 2017.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percentage of developing learners is increasing</a:t>
            </a:r>
          </a:p>
          <a:p>
            <a:r>
              <a:rPr lang="en-US" dirty="0" smtClean="0"/>
              <a:t>Attendance </a:t>
            </a:r>
          </a:p>
          <a:p>
            <a:r>
              <a:rPr lang="en-US" dirty="0"/>
              <a:t>Lack of diversity among teachers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617353"/>
          </a:xfrm>
        </p:spPr>
        <p:txBody>
          <a:bodyPr/>
          <a:lstStyle/>
          <a:p>
            <a:r>
              <a:rPr lang="en-US" dirty="0" smtClean="0"/>
              <a:t>How can we better support our students to improve scores?</a:t>
            </a:r>
          </a:p>
          <a:p>
            <a:r>
              <a:rPr lang="en-US" dirty="0" smtClean="0"/>
              <a:t>How can we encourage students to attend school to help improve attendance?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WXMS 8</a:t>
            </a:r>
            <a:r>
              <a:rPr lang="en-US" baseline="30000" dirty="0" smtClean="0"/>
              <a:t>th</a:t>
            </a:r>
            <a:r>
              <a:rPr lang="en-US" dirty="0" smtClean="0"/>
              <a:t> Grade Math Teachers Steps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Plan on taking steps to improve student learning to increase the percentage of students at or above proficiency level.</a:t>
            </a:r>
          </a:p>
          <a:p>
            <a:r>
              <a:rPr lang="en-US" dirty="0" smtClean="0"/>
              <a:t> Plan on taking steps to decrease the percentage of students at the developing level since that number has increased. </a:t>
            </a:r>
          </a:p>
          <a:p>
            <a:r>
              <a:rPr lang="en-US" dirty="0" smtClean="0"/>
              <a:t>Set allotted time to break down student test data to help students master objectives.</a:t>
            </a:r>
          </a:p>
          <a:p>
            <a:r>
              <a:rPr lang="en-US" dirty="0" smtClean="0"/>
              <a:t>Continue to use best practices in our teaching and provide support to our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4858" y="1600409"/>
            <a:ext cx="10394707" cy="3311189"/>
          </a:xfrm>
        </p:spPr>
        <p:txBody>
          <a:bodyPr/>
          <a:lstStyle/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 General Education Teachers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 Special Education Co-Teachers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Review WXMS demographic data over the last 3 years</a:t>
            </a:r>
          </a:p>
          <a:p>
            <a:r>
              <a:rPr lang="en-US" dirty="0" smtClean="0"/>
              <a:t>Review WXMS 8</a:t>
            </a:r>
            <a:r>
              <a:rPr lang="en-US" baseline="30000" dirty="0" smtClean="0"/>
              <a:t>th</a:t>
            </a:r>
            <a:r>
              <a:rPr lang="en-US" dirty="0" smtClean="0"/>
              <a:t> grade math EOG performance data within the last 3 years</a:t>
            </a:r>
          </a:p>
          <a:p>
            <a:r>
              <a:rPr lang="en-US" dirty="0" smtClean="0"/>
              <a:t>Identify </a:t>
            </a:r>
            <a:r>
              <a:rPr lang="en-US" dirty="0" smtClean="0"/>
              <a:t>possible </a:t>
            </a:r>
            <a:r>
              <a:rPr lang="en-US" dirty="0" smtClean="0"/>
              <a:t>causes </a:t>
            </a:r>
            <a:r>
              <a:rPr lang="en-US" dirty="0" smtClean="0"/>
              <a:t>for low achievement </a:t>
            </a:r>
            <a:r>
              <a:rPr lang="en-US" dirty="0" smtClean="0"/>
              <a:t>among 8</a:t>
            </a:r>
            <a:r>
              <a:rPr lang="en-US" baseline="30000" dirty="0" smtClean="0"/>
              <a:t>th</a:t>
            </a:r>
            <a:r>
              <a:rPr lang="en-US" dirty="0" smtClean="0"/>
              <a:t> grade math students</a:t>
            </a:r>
            <a:endParaRPr lang="en-US" dirty="0" smtClean="0"/>
          </a:p>
          <a:p>
            <a:r>
              <a:rPr lang="en-US" dirty="0" smtClean="0"/>
              <a:t>Begin finding ways to improve low achievement areas among all 8th grade math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to consider before reviewing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trends do you expect to see over the past three years?</a:t>
            </a:r>
          </a:p>
          <a:p>
            <a:r>
              <a:rPr lang="en-US" dirty="0" smtClean="0"/>
              <a:t>What strengths do the students currently possess in math?</a:t>
            </a:r>
          </a:p>
          <a:p>
            <a:r>
              <a:rPr lang="en-US" dirty="0" smtClean="0"/>
              <a:t>What are some weaknesses that students have in math?</a:t>
            </a:r>
          </a:p>
          <a:p>
            <a:r>
              <a:rPr lang="en-US" dirty="0" smtClean="0"/>
              <a:t>Does our  math program and curriculum align with the state standards?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WXMX Demographic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304837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Waycross Middle School is a title 1 school located in </a:t>
            </a:r>
            <a:r>
              <a:rPr lang="en-US" dirty="0" err="1" smtClean="0"/>
              <a:t>waycross</a:t>
            </a:r>
            <a:r>
              <a:rPr lang="en-US" dirty="0" smtClean="0"/>
              <a:t>, </a:t>
            </a:r>
            <a:r>
              <a:rPr lang="en-US" dirty="0" err="1" smtClean="0"/>
              <a:t>georgia</a:t>
            </a:r>
            <a:r>
              <a:rPr lang="en-US" dirty="0" smtClean="0"/>
              <a:t>.   Waycross Middle (WXMS) serves students in grades 6-8.  All students receive Free lunch in the entire district.   WXMS has a diverse group of students, and offers a variety of programs and services to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Enrollment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3714318"/>
              </p:ext>
            </p:extLst>
          </p:nvPr>
        </p:nvGraphicFramePr>
        <p:xfrm>
          <a:off x="685800" y="2063750"/>
          <a:ext cx="5087938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41293223"/>
              </p:ext>
            </p:extLst>
          </p:nvPr>
        </p:nvGraphicFramePr>
        <p:xfrm>
          <a:off x="5994400" y="2063750"/>
          <a:ext cx="50863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39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PERCENTAGE OF ENROLLMENT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431754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57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ENROLLMENT BY EDUCATIONAL PROGRAM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7017084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1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689</TotalTime>
  <Words>605</Words>
  <Application>Microsoft Macintosh PowerPoint</Application>
  <PresentationFormat>Widescreen</PresentationFormat>
  <Paragraphs>121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Impact</vt:lpstr>
      <vt:lpstr>Arial</vt:lpstr>
      <vt:lpstr>Main Event</vt:lpstr>
      <vt:lpstr>Data Overview</vt:lpstr>
      <vt:lpstr>Waycross Middle School</vt:lpstr>
      <vt:lpstr>Audience</vt:lpstr>
      <vt:lpstr>Purpose</vt:lpstr>
      <vt:lpstr>Questions to consider before reviewing the data</vt:lpstr>
      <vt:lpstr>WXMX Demographic Data</vt:lpstr>
      <vt:lpstr>Student Enrollment</vt:lpstr>
      <vt:lpstr>STUDENT PERCENTAGE OF ENROLLMENT</vt:lpstr>
      <vt:lpstr>STUDENT ENROLLMENT BY EDUCATIONAL PROGRAM </vt:lpstr>
      <vt:lpstr>Attendance</vt:lpstr>
      <vt:lpstr>Student Attendance </vt:lpstr>
      <vt:lpstr>TOTAL NUMBER OF TEACHERS</vt:lpstr>
      <vt:lpstr>TEACHERS RACE/ETHNICITY </vt:lpstr>
      <vt:lpstr>TEACHERS DEGREE LEVEL</vt:lpstr>
      <vt:lpstr>TEACHERS YEARS OF EXPERIENCE</vt:lpstr>
      <vt:lpstr>CCRPI Data</vt:lpstr>
      <vt:lpstr>Student achievement data </vt:lpstr>
      <vt:lpstr>8th grade Georgia EOG Math Assessment Domain &amp; weight</vt:lpstr>
      <vt:lpstr>8th grade Georgia milestones scores</vt:lpstr>
      <vt:lpstr>WXMS 8th Grade Milestones Scores</vt:lpstr>
      <vt:lpstr>Strengths</vt:lpstr>
      <vt:lpstr>Weaknesses</vt:lpstr>
      <vt:lpstr>Discussion Questions</vt:lpstr>
      <vt:lpstr>WXMS 8th Grade Math Teachers Steps Forward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Overview</dc:title>
  <dc:creator>Microsoft Office User</dc:creator>
  <cp:lastModifiedBy>Microsoft Office User</cp:lastModifiedBy>
  <cp:revision>69</cp:revision>
  <dcterms:created xsi:type="dcterms:W3CDTF">2019-07-11T04:59:35Z</dcterms:created>
  <dcterms:modified xsi:type="dcterms:W3CDTF">2019-07-15T06:22:38Z</dcterms:modified>
</cp:coreProperties>
</file>