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78" r:id="rId23"/>
    <p:sldId id="277"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6"/>
    <p:restoredTop sz="94643"/>
  </p:normalViewPr>
  <p:slideViewPr>
    <p:cSldViewPr snapToGrid="0" snapToObjects="1">
      <p:cViewPr varScale="1">
        <p:scale>
          <a:sx n="68" d="100"/>
          <a:sy n="68" d="100"/>
        </p:scale>
        <p:origin x="232"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E070E5-AFE5-C146-8E2E-74F907DE1A39}" type="datetimeFigureOut">
              <a:rPr lang="en-US" smtClean="0"/>
              <a:t>7/17/18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31ADE-AE11-F04C-BAF6-E48EF3111667}" type="slidenum">
              <a:rPr lang="en-US" smtClean="0"/>
              <a:t>‹#›</a:t>
            </a:fld>
            <a:endParaRPr lang="en-US"/>
          </a:p>
        </p:txBody>
      </p:sp>
    </p:spTree>
    <p:extLst>
      <p:ext uri="{BB962C8B-B14F-4D97-AF65-F5344CB8AC3E}">
        <p14:creationId xmlns:p14="http://schemas.microsoft.com/office/powerpoint/2010/main" val="52455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5F311-41C7-944D-A0E7-6ADDF66A8CC0}" type="datetimeFigureOut">
              <a:rPr lang="en-US" smtClean="0"/>
              <a:t>7/17/18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989E6-A9C3-6840-922B-DD414497321E}" type="slidenum">
              <a:rPr lang="en-US" smtClean="0"/>
              <a:t>‹#›</a:t>
            </a:fld>
            <a:endParaRPr lang="en-US"/>
          </a:p>
        </p:txBody>
      </p:sp>
    </p:spTree>
    <p:extLst>
      <p:ext uri="{BB962C8B-B14F-4D97-AF65-F5344CB8AC3E}">
        <p14:creationId xmlns:p14="http://schemas.microsoft.com/office/powerpoint/2010/main" val="4206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7/17/18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7/17/18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7/17/18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7/17/18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7/17/18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7/17/18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7/17/18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helearningcounsel.com/article/interactive-lesson-delivery-and-formative-assessment-platform" TargetMode="External"/><Relationship Id="rId4" Type="http://schemas.openxmlformats.org/officeDocument/2006/relationships/hyperlink" Target="https://cirt.gcu.edu/teaching3/tools/nearpod" TargetMode="External"/><Relationship Id="rId5" Type="http://schemas.openxmlformats.org/officeDocument/2006/relationships/hyperlink" Target="https://nearpod.com/ready-to-run-pd" TargetMode="External"/><Relationship Id="rId6" Type="http://schemas.openxmlformats.org/officeDocument/2006/relationships/hyperlink" Target="https://nearpod.com/pricing" TargetMode="External"/><Relationship Id="rId7" Type="http://schemas.openxmlformats.org/officeDocument/2006/relationships/hyperlink" Target="https://www.commonsense.org/education/app/nearpod" TargetMode="External"/><Relationship Id="rId1" Type="http://schemas.openxmlformats.org/officeDocument/2006/relationships/slideLayout" Target="../slideLayouts/slideLayout2.xml"/><Relationship Id="rId2" Type="http://schemas.openxmlformats.org/officeDocument/2006/relationships/hyperlink" Target="https://nearpod.com/blog/10-ways-to-use-nearpod-in-the-classro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Nearpod</a:t>
            </a:r>
            <a:endParaRPr lang="en-US" dirty="0"/>
          </a:p>
        </p:txBody>
      </p:sp>
      <p:sp>
        <p:nvSpPr>
          <p:cNvPr id="3" name="Subtitle 2"/>
          <p:cNvSpPr>
            <a:spLocks noGrp="1"/>
          </p:cNvSpPr>
          <p:nvPr>
            <p:ph type="subTitle" idx="1"/>
          </p:nvPr>
        </p:nvSpPr>
        <p:spPr>
          <a:xfrm>
            <a:off x="1371600" y="3632201"/>
            <a:ext cx="9448800" cy="2097087"/>
          </a:xfrm>
        </p:spPr>
        <p:txBody>
          <a:bodyPr>
            <a:normAutofit/>
          </a:bodyPr>
          <a:lstStyle/>
          <a:p>
            <a:r>
              <a:rPr lang="en-US" dirty="0" smtClean="0"/>
              <a:t>Miranda Jacobs</a:t>
            </a:r>
          </a:p>
          <a:p>
            <a:r>
              <a:rPr lang="en-US" dirty="0" smtClean="0"/>
              <a:t>ITECH 7445</a:t>
            </a:r>
          </a:p>
          <a:p>
            <a:r>
              <a:rPr lang="en-US" dirty="0" smtClean="0"/>
              <a:t>Dr. </a:t>
            </a:r>
            <a:r>
              <a:rPr lang="en-US" smtClean="0"/>
              <a:t>Grove</a:t>
            </a:r>
            <a:endParaRPr lang="en-US" dirty="0" smtClean="0"/>
          </a:p>
          <a:p>
            <a:r>
              <a:rPr lang="en-US" dirty="0" smtClean="0"/>
              <a:t>July 16, 2018</a:t>
            </a:r>
          </a:p>
          <a:p>
            <a:r>
              <a:rPr lang="en-US" dirty="0" smtClean="0"/>
              <a:t>Emerging Technology</a:t>
            </a:r>
            <a:endParaRPr lang="en-US" dirty="0"/>
          </a:p>
          <a:p>
            <a:endParaRPr lang="en-US" dirty="0"/>
          </a:p>
        </p:txBody>
      </p:sp>
    </p:spTree>
    <p:extLst>
      <p:ext uri="{BB962C8B-B14F-4D97-AF65-F5344CB8AC3E}">
        <p14:creationId xmlns:p14="http://schemas.microsoft.com/office/powerpoint/2010/main" val="146316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The students must have individual </a:t>
            </a:r>
            <a:r>
              <a:rPr lang="en-US" dirty="0" err="1" smtClean="0"/>
              <a:t>Nearpod</a:t>
            </a:r>
            <a:r>
              <a:rPr lang="en-US" dirty="0" smtClean="0"/>
              <a:t> accounts so that teachers can track students data and obtain individual detailed reports.</a:t>
            </a:r>
          </a:p>
          <a:p>
            <a:r>
              <a:rPr lang="en-US" dirty="0" err="1" smtClean="0"/>
              <a:t>Nearpod</a:t>
            </a:r>
            <a:r>
              <a:rPr lang="en-US" dirty="0" smtClean="0"/>
              <a:t> does not work without an internet connection.</a:t>
            </a:r>
          </a:p>
          <a:p>
            <a:r>
              <a:rPr lang="en-US" dirty="0" smtClean="0"/>
              <a:t>If no internet or device that accesses the internet at home, students can only use </a:t>
            </a:r>
            <a:r>
              <a:rPr lang="en-US" dirty="0" err="1" smtClean="0"/>
              <a:t>Nearpod</a:t>
            </a:r>
            <a:r>
              <a:rPr lang="en-US" dirty="0" smtClean="0"/>
              <a:t> at school to complete learning experiences.</a:t>
            </a:r>
          </a:p>
          <a:p>
            <a:r>
              <a:rPr lang="en-US" dirty="0" smtClean="0"/>
              <a:t>Students parent(s) or guardian(s) must sign an internet use form permitting for students to use the internet while at school.</a:t>
            </a:r>
          </a:p>
          <a:p>
            <a:r>
              <a:rPr lang="en-US" dirty="0" smtClean="0"/>
              <a:t>At school, students must have access to devices that can connect to the internet and the internet must work.  </a:t>
            </a:r>
          </a:p>
          <a:p>
            <a:endParaRPr lang="en-US" dirty="0"/>
          </a:p>
        </p:txBody>
      </p:sp>
    </p:spTree>
    <p:extLst>
      <p:ext uri="{BB962C8B-B14F-4D97-AF65-F5344CB8AC3E}">
        <p14:creationId xmlns:p14="http://schemas.microsoft.com/office/powerpoint/2010/main" val="151803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B8E41B83-C09C-4859-AB94-511A2C0BBE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39E05C4E-6F76-43EC-9537-2BA7871BBE0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799" y="764373"/>
            <a:ext cx="3977639" cy="1600200"/>
          </a:xfrm>
        </p:spPr>
        <p:txBody>
          <a:bodyPr anchor="b">
            <a:normAutofit/>
          </a:bodyPr>
          <a:lstStyle/>
          <a:p>
            <a:pPr algn="l"/>
            <a:r>
              <a:rPr lang="en-US" sz="3200"/>
              <a:t>Nearpod pricing</a:t>
            </a:r>
          </a:p>
        </p:txBody>
      </p:sp>
      <p:sp>
        <p:nvSpPr>
          <p:cNvPr id="3" name="Content Placeholder 2"/>
          <p:cNvSpPr>
            <a:spLocks noGrp="1"/>
          </p:cNvSpPr>
          <p:nvPr>
            <p:ph idx="1"/>
          </p:nvPr>
        </p:nvSpPr>
        <p:spPr>
          <a:xfrm>
            <a:off x="685800" y="2364573"/>
            <a:ext cx="3977639" cy="3854112"/>
          </a:xfrm>
        </p:spPr>
        <p:txBody>
          <a:bodyPr>
            <a:normAutofit/>
          </a:bodyPr>
          <a:lstStyle/>
          <a:p>
            <a:r>
              <a:rPr lang="en-US" sz="1600"/>
              <a:t>Nearpod offers four different prices:</a:t>
            </a:r>
          </a:p>
          <a:p>
            <a:endParaRPr lang="en-US" sz="1600"/>
          </a:p>
        </p:txBody>
      </p:sp>
      <p:pic>
        <p:nvPicPr>
          <p:cNvPr id="1026" name="Picture 2" descr="mage result for Nearpod prici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r="911" b="2"/>
          <a:stretch/>
        </p:blipFill>
        <p:spPr bwMode="auto">
          <a:xfrm>
            <a:off x="4972699" y="746126"/>
            <a:ext cx="6533501" cy="547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5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funding sources</a:t>
            </a:r>
            <a:endParaRPr lang="en-US" dirty="0"/>
          </a:p>
        </p:txBody>
      </p:sp>
      <p:sp>
        <p:nvSpPr>
          <p:cNvPr id="3" name="Content Placeholder 2"/>
          <p:cNvSpPr>
            <a:spLocks noGrp="1"/>
          </p:cNvSpPr>
          <p:nvPr>
            <p:ph idx="1"/>
          </p:nvPr>
        </p:nvSpPr>
        <p:spPr/>
        <p:txBody>
          <a:bodyPr/>
          <a:lstStyle/>
          <a:p>
            <a:r>
              <a:rPr lang="en-US" dirty="0" smtClean="0"/>
              <a:t>Ware County Schools are Title 1 schools and could use Title 1 funding to purchase resources.</a:t>
            </a:r>
          </a:p>
          <a:p>
            <a:r>
              <a:rPr lang="en-US" dirty="0" smtClean="0"/>
              <a:t>Available school funds can be used to purchase packages that require payment.</a:t>
            </a:r>
          </a:p>
          <a:p>
            <a:r>
              <a:rPr lang="en-US" dirty="0" smtClean="0"/>
              <a:t>Educators can write grants to fund resources that require payment.</a:t>
            </a:r>
            <a:endParaRPr lang="en-US" dirty="0"/>
          </a:p>
        </p:txBody>
      </p:sp>
    </p:spTree>
    <p:extLst>
      <p:ext uri="{BB962C8B-B14F-4D97-AF65-F5344CB8AC3E}">
        <p14:creationId xmlns:p14="http://schemas.microsoft.com/office/powerpoint/2010/main" val="151108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use this technology?</a:t>
            </a:r>
            <a:endParaRPr lang="en-US" dirty="0"/>
          </a:p>
        </p:txBody>
      </p:sp>
      <p:sp>
        <p:nvSpPr>
          <p:cNvPr id="3" name="Content Placeholder 2"/>
          <p:cNvSpPr>
            <a:spLocks noGrp="1"/>
          </p:cNvSpPr>
          <p:nvPr>
            <p:ph idx="1"/>
          </p:nvPr>
        </p:nvSpPr>
        <p:spPr/>
        <p:txBody>
          <a:bodyPr/>
          <a:lstStyle/>
          <a:p>
            <a:r>
              <a:rPr lang="en-US" dirty="0" err="1" smtClean="0"/>
              <a:t>Nearpod</a:t>
            </a:r>
            <a:r>
              <a:rPr lang="en-US" dirty="0" smtClean="0"/>
              <a:t> is used in the classroom for the following reasons:</a:t>
            </a:r>
          </a:p>
          <a:p>
            <a:pPr lvl="1"/>
            <a:r>
              <a:rPr lang="en-US" dirty="0" smtClean="0"/>
              <a:t>Simple presentation delivery- substitute for other presentation tools.  For instance, instead of using a PowerPoint presentation you can use this app.  The presentation would be accessible to student’s devices to ensure that all students can view the presentation without any problems.  Students can zoom into areas of the presentation for better visualizations.</a:t>
            </a:r>
          </a:p>
          <a:p>
            <a:pPr lvl="1"/>
            <a:r>
              <a:rPr lang="en-US" dirty="0" smtClean="0"/>
              <a:t>Personalized Provision- teachers can modify the apps use to an individual student or small group activity. </a:t>
            </a:r>
          </a:p>
          <a:p>
            <a:pPr lvl="1"/>
            <a:r>
              <a:rPr lang="en-US" dirty="0" smtClean="0"/>
              <a:t>Distributing Resources- teachers can upload images and worksheets to the presentation saving paper and as a backup copy for students access just in case students misplace the worksheets or images.</a:t>
            </a:r>
          </a:p>
          <a:p>
            <a:pPr lvl="1"/>
            <a:r>
              <a:rPr lang="en-US" dirty="0" smtClean="0"/>
              <a:t>Live and formative assessments- teachers can create quizzes and view live results and data.</a:t>
            </a:r>
          </a:p>
        </p:txBody>
      </p:sp>
    </p:spTree>
    <p:extLst>
      <p:ext uri="{BB962C8B-B14F-4D97-AF65-F5344CB8AC3E}">
        <p14:creationId xmlns:p14="http://schemas.microsoft.com/office/powerpoint/2010/main" val="124708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use this </a:t>
            </a:r>
            <a:r>
              <a:rPr lang="en-US" dirty="0" smtClean="0"/>
              <a:t>technology cont’d?</a:t>
            </a:r>
            <a:endParaRPr lang="en-US" dirty="0"/>
          </a:p>
        </p:txBody>
      </p:sp>
      <p:sp>
        <p:nvSpPr>
          <p:cNvPr id="3" name="Content Placeholder 2"/>
          <p:cNvSpPr>
            <a:spLocks noGrp="1"/>
          </p:cNvSpPr>
          <p:nvPr>
            <p:ph idx="1"/>
          </p:nvPr>
        </p:nvSpPr>
        <p:spPr/>
        <p:txBody>
          <a:bodyPr/>
          <a:lstStyle/>
          <a:p>
            <a:r>
              <a:rPr lang="en-US" dirty="0" smtClean="0"/>
              <a:t>Ongoing Assessment- teachers can use quizzes throughout assignments for ongoing assessment data.  </a:t>
            </a:r>
            <a:endParaRPr lang="en-US" dirty="0"/>
          </a:p>
          <a:p>
            <a:r>
              <a:rPr lang="en-US" dirty="0" smtClean="0"/>
              <a:t>Self Assessment- students can evaluate their performance providing students with a unique self-evaluation strategy by providing students with a red light which indicates that they have a poor confidence level meaning that they are below performance on a certain skill.  Next, is the amber colored light which indicates a fair understanding, meaning students are showing signs of understanding but have not yet mastered the skill.  Lastly, the green light indicates a very good understanding of the learning topic, meaning that students are showing mastery over that certain skill.</a:t>
            </a:r>
          </a:p>
          <a:p>
            <a:r>
              <a:rPr lang="en-US" dirty="0" smtClean="0"/>
              <a:t>Open-Ended Tasks- teachers ask a question or create a scenario for students to write about.  This feature facilitates writing tasks.</a:t>
            </a:r>
            <a:endParaRPr lang="en-US" dirty="0"/>
          </a:p>
        </p:txBody>
      </p:sp>
    </p:spTree>
    <p:extLst>
      <p:ext uri="{BB962C8B-B14F-4D97-AF65-F5344CB8AC3E}">
        <p14:creationId xmlns:p14="http://schemas.microsoft.com/office/powerpoint/2010/main" val="94464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t>nearpod</a:t>
            </a:r>
            <a:r>
              <a:rPr lang="en-US" dirty="0" smtClean="0"/>
              <a:t> promote specific learning goals?</a:t>
            </a:r>
            <a:endParaRPr lang="en-US" dirty="0"/>
          </a:p>
        </p:txBody>
      </p:sp>
      <p:sp>
        <p:nvSpPr>
          <p:cNvPr id="3" name="Content Placeholder 2"/>
          <p:cNvSpPr>
            <a:spLocks noGrp="1"/>
          </p:cNvSpPr>
          <p:nvPr>
            <p:ph idx="1"/>
          </p:nvPr>
        </p:nvSpPr>
        <p:spPr/>
        <p:txBody>
          <a:bodyPr/>
          <a:lstStyle/>
          <a:p>
            <a:r>
              <a:rPr lang="en-US" dirty="0" smtClean="0"/>
              <a:t>Teachers can assign certain learning experiences over specific skills that students need to master, however:</a:t>
            </a:r>
          </a:p>
          <a:p>
            <a:pPr lvl="1"/>
            <a:r>
              <a:rPr lang="en-US" dirty="0" smtClean="0"/>
              <a:t>Students can work on a specific skill individually </a:t>
            </a:r>
          </a:p>
          <a:p>
            <a:pPr lvl="1"/>
            <a:r>
              <a:rPr lang="en-US" dirty="0" smtClean="0"/>
              <a:t>Students can be grouped in small groups that need to master specific skills  </a:t>
            </a:r>
          </a:p>
          <a:p>
            <a:pPr lvl="1"/>
            <a:r>
              <a:rPr lang="en-US" dirty="0" smtClean="0"/>
              <a:t>The available resources will help students master learning goals</a:t>
            </a:r>
          </a:p>
          <a:p>
            <a:pPr lvl="1"/>
            <a:r>
              <a:rPr lang="en-US" dirty="0" smtClean="0"/>
              <a:t>Ongoing formative assessments will provide students with practice and feedback on skills </a:t>
            </a:r>
          </a:p>
          <a:p>
            <a:pPr lvl="1"/>
            <a:r>
              <a:rPr lang="en-US" dirty="0" err="1" smtClean="0"/>
              <a:t>Nearpod</a:t>
            </a:r>
            <a:r>
              <a:rPr lang="en-US" dirty="0" smtClean="0"/>
              <a:t> promotes higher-level thinking, problem-solving, open-ended questions, and real-world connections. </a:t>
            </a:r>
            <a:endParaRPr lang="en-US" dirty="0"/>
          </a:p>
        </p:txBody>
      </p:sp>
    </p:spTree>
    <p:extLst>
      <p:ext uri="{BB962C8B-B14F-4D97-AF65-F5344CB8AC3E}">
        <p14:creationId xmlns:p14="http://schemas.microsoft.com/office/powerpoint/2010/main" val="189111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t>
            </a:r>
            <a:r>
              <a:rPr lang="en-US" dirty="0" err="1" smtClean="0"/>
              <a:t>nearpod</a:t>
            </a:r>
            <a:r>
              <a:rPr lang="en-US" dirty="0" smtClean="0"/>
              <a:t> be used for differentiation? </a:t>
            </a:r>
            <a:endParaRPr lang="en-US" dirty="0"/>
          </a:p>
        </p:txBody>
      </p:sp>
      <p:sp>
        <p:nvSpPr>
          <p:cNvPr id="3" name="Content Placeholder 2"/>
          <p:cNvSpPr>
            <a:spLocks noGrp="1"/>
          </p:cNvSpPr>
          <p:nvPr>
            <p:ph idx="1"/>
          </p:nvPr>
        </p:nvSpPr>
        <p:spPr/>
        <p:txBody>
          <a:bodyPr/>
          <a:lstStyle/>
          <a:p>
            <a:r>
              <a:rPr lang="en-US" dirty="0" smtClean="0"/>
              <a:t>Teachers can use </a:t>
            </a:r>
            <a:r>
              <a:rPr lang="en-US" dirty="0" err="1" smtClean="0"/>
              <a:t>Nearpod</a:t>
            </a:r>
            <a:r>
              <a:rPr lang="en-US" dirty="0" smtClean="0"/>
              <a:t> to differentiate instruction by:</a:t>
            </a:r>
          </a:p>
          <a:p>
            <a:pPr lvl="1"/>
            <a:r>
              <a:rPr lang="en-US" dirty="0" smtClean="0"/>
              <a:t>Modifying lessons to meet students individual needs</a:t>
            </a:r>
          </a:p>
          <a:p>
            <a:pPr lvl="1"/>
            <a:r>
              <a:rPr lang="en-US" dirty="0" smtClean="0"/>
              <a:t>Setting app for small group assignments</a:t>
            </a:r>
          </a:p>
          <a:p>
            <a:pPr lvl="1"/>
            <a:r>
              <a:rPr lang="en-US" dirty="0" smtClean="0"/>
              <a:t>Using </a:t>
            </a:r>
            <a:r>
              <a:rPr lang="en-US" dirty="0" err="1" smtClean="0"/>
              <a:t>Nearpod</a:t>
            </a:r>
            <a:r>
              <a:rPr lang="en-US" dirty="0" smtClean="0"/>
              <a:t> as remediation or enrichment activities</a:t>
            </a:r>
          </a:p>
          <a:p>
            <a:pPr lvl="1"/>
            <a:r>
              <a:rPr lang="en-US" dirty="0" smtClean="0"/>
              <a:t>The software being used to collaborate with others</a:t>
            </a:r>
          </a:p>
          <a:p>
            <a:pPr lvl="1"/>
            <a:r>
              <a:rPr lang="en-US" dirty="0" smtClean="0"/>
              <a:t>Using this app a visual component for visual learners</a:t>
            </a:r>
          </a:p>
          <a:p>
            <a:pPr lvl="1"/>
            <a:r>
              <a:rPr lang="en-US" dirty="0" smtClean="0"/>
              <a:t>Setting lessons for student pace </a:t>
            </a:r>
          </a:p>
          <a:p>
            <a:pPr lvl="1"/>
            <a:r>
              <a:rPr lang="en-US" dirty="0" smtClean="0"/>
              <a:t>Track student progress using ongoing assessments that have been modified for students specific learning goals   </a:t>
            </a:r>
            <a:endParaRPr lang="en-US" dirty="0"/>
          </a:p>
        </p:txBody>
      </p:sp>
    </p:spTree>
    <p:extLst>
      <p:ext uri="{BB962C8B-B14F-4D97-AF65-F5344CB8AC3E}">
        <p14:creationId xmlns:p14="http://schemas.microsoft.com/office/powerpoint/2010/main" val="159079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t>nearpod</a:t>
            </a:r>
            <a:r>
              <a:rPr lang="en-US" dirty="0" smtClean="0"/>
              <a:t> promotes communication?</a:t>
            </a:r>
            <a:endParaRPr lang="en-US" dirty="0"/>
          </a:p>
        </p:txBody>
      </p:sp>
      <p:sp>
        <p:nvSpPr>
          <p:cNvPr id="3" name="Content Placeholder 2"/>
          <p:cNvSpPr>
            <a:spLocks noGrp="1"/>
          </p:cNvSpPr>
          <p:nvPr>
            <p:ph idx="1"/>
          </p:nvPr>
        </p:nvSpPr>
        <p:spPr/>
        <p:txBody>
          <a:bodyPr/>
          <a:lstStyle/>
          <a:p>
            <a:r>
              <a:rPr lang="en-US" dirty="0" smtClean="0"/>
              <a:t>Students can work collaboratively and interact with their peers.</a:t>
            </a:r>
          </a:p>
          <a:p>
            <a:r>
              <a:rPr lang="en-US" dirty="0" smtClean="0"/>
              <a:t>Students can communicate with their teachers.</a:t>
            </a:r>
          </a:p>
          <a:p>
            <a:r>
              <a:rPr lang="en-US" dirty="0" smtClean="0"/>
              <a:t>Teachers and students can publish their learning experiences sharing with the entire world.</a:t>
            </a:r>
          </a:p>
          <a:p>
            <a:r>
              <a:rPr lang="en-US" dirty="0" smtClean="0"/>
              <a:t>With students having the ability to access </a:t>
            </a:r>
            <a:r>
              <a:rPr lang="en-US" dirty="0" err="1" smtClean="0"/>
              <a:t>Nearpod</a:t>
            </a:r>
            <a:r>
              <a:rPr lang="en-US" dirty="0" smtClean="0"/>
              <a:t> from anywhere with an internet connection may increase the communication between students and the parent(s) or guardian(s).</a:t>
            </a:r>
            <a:endParaRPr lang="en-US" dirty="0"/>
          </a:p>
        </p:txBody>
      </p:sp>
    </p:spTree>
    <p:extLst>
      <p:ext uri="{BB962C8B-B14F-4D97-AF65-F5344CB8AC3E}">
        <p14:creationId xmlns:p14="http://schemas.microsoft.com/office/powerpoint/2010/main" val="55942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evaluation</a:t>
            </a:r>
            <a:endParaRPr lang="en-US" dirty="0"/>
          </a:p>
        </p:txBody>
      </p:sp>
      <p:sp>
        <p:nvSpPr>
          <p:cNvPr id="3" name="Content Placeholder 2"/>
          <p:cNvSpPr>
            <a:spLocks noGrp="1"/>
          </p:cNvSpPr>
          <p:nvPr>
            <p:ph idx="1"/>
          </p:nvPr>
        </p:nvSpPr>
        <p:spPr/>
        <p:txBody>
          <a:bodyPr/>
          <a:lstStyle/>
          <a:p>
            <a:r>
              <a:rPr lang="en-US" dirty="0" smtClean="0"/>
              <a:t>According to the website, ”</a:t>
            </a:r>
            <a:r>
              <a:rPr lang="en-US" dirty="0" err="1" smtClean="0"/>
              <a:t>commonsense.org</a:t>
            </a:r>
            <a:r>
              <a:rPr lang="en-US" dirty="0" smtClean="0"/>
              <a:t>” </a:t>
            </a:r>
            <a:r>
              <a:rPr lang="en-US" dirty="0" err="1" smtClean="0"/>
              <a:t>Nearpod</a:t>
            </a:r>
            <a:r>
              <a:rPr lang="en-US" dirty="0" smtClean="0"/>
              <a:t> is an interactive slideshow tool that engages students promoting collaboration.  Stating that some pros of </a:t>
            </a:r>
            <a:r>
              <a:rPr lang="en-US" dirty="0" err="1" smtClean="0"/>
              <a:t>Nearpod</a:t>
            </a:r>
            <a:r>
              <a:rPr lang="en-US" dirty="0" smtClean="0"/>
              <a:t> are students becoming active participants in their education while teachers get valuable feedback on student learning.  Some cons of </a:t>
            </a:r>
            <a:r>
              <a:rPr lang="en-US" dirty="0" err="1" smtClean="0"/>
              <a:t>Nearpod</a:t>
            </a:r>
            <a:r>
              <a:rPr lang="en-US" dirty="0" smtClean="0"/>
              <a:t> are when creating and modifying presentations can be time-consuming and can get expensive; the preview feature has some lags.  Lastly, the bottom line is this effective tool leverages the capabilities of 1 – to -1 environments and brings slide shows into the 21</a:t>
            </a:r>
            <a:r>
              <a:rPr lang="en-US" baseline="30000" dirty="0" smtClean="0"/>
              <a:t>st</a:t>
            </a:r>
            <a:r>
              <a:rPr lang="en-US" dirty="0" smtClean="0"/>
              <a:t> century. (</a:t>
            </a:r>
            <a:r>
              <a:rPr lang="en-US" dirty="0" err="1" smtClean="0"/>
              <a:t>Rogowski</a:t>
            </a:r>
            <a:r>
              <a:rPr lang="en-US" dirty="0" smtClean="0"/>
              <a:t>, 2017)</a:t>
            </a:r>
          </a:p>
          <a:p>
            <a:pPr lvl="1"/>
            <a:r>
              <a:rPr lang="en-US" dirty="0" smtClean="0"/>
              <a:t>I agree that </a:t>
            </a:r>
            <a:r>
              <a:rPr lang="en-US" dirty="0" err="1" smtClean="0"/>
              <a:t>Nearpod</a:t>
            </a:r>
            <a:r>
              <a:rPr lang="en-US" dirty="0" smtClean="0"/>
              <a:t> is interactive but think that it is more than just an interactive slideshow.  This resource does promote collaboration and student engagement.  While I have never used </a:t>
            </a:r>
            <a:r>
              <a:rPr lang="en-US" dirty="0" err="1" smtClean="0"/>
              <a:t>Nearpod</a:t>
            </a:r>
            <a:r>
              <a:rPr lang="en-US" dirty="0" smtClean="0"/>
              <a:t>, I am sure that creating and modifying presentations can become time-consuming and expensive as I noticed that they have pricing for individual lessons.</a:t>
            </a:r>
            <a:endParaRPr lang="en-US" dirty="0"/>
          </a:p>
        </p:txBody>
      </p:sp>
    </p:spTree>
    <p:extLst>
      <p:ext uri="{BB962C8B-B14F-4D97-AF65-F5344CB8AC3E}">
        <p14:creationId xmlns:p14="http://schemas.microsoft.com/office/powerpoint/2010/main" val="32913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evaluation</a:t>
            </a:r>
            <a:endParaRPr lang="en-US" dirty="0"/>
          </a:p>
        </p:txBody>
      </p:sp>
      <p:sp>
        <p:nvSpPr>
          <p:cNvPr id="3" name="Content Placeholder 2"/>
          <p:cNvSpPr>
            <a:spLocks noGrp="1"/>
          </p:cNvSpPr>
          <p:nvPr>
            <p:ph idx="1"/>
          </p:nvPr>
        </p:nvSpPr>
        <p:spPr/>
        <p:txBody>
          <a:bodyPr/>
          <a:lstStyle/>
          <a:p>
            <a:r>
              <a:rPr lang="en-US" dirty="0" smtClean="0"/>
              <a:t>According to the Center for Innovation in Research and Teaching, </a:t>
            </a:r>
            <a:r>
              <a:rPr lang="en-US" dirty="0" err="1" smtClean="0"/>
              <a:t>Nearpod</a:t>
            </a:r>
            <a:r>
              <a:rPr lang="en-US" dirty="0" smtClean="0"/>
              <a:t> has two main components.  First, it is a delivery system that allows a teacher (1) to send content to students on a variety of platforms, such as laptops, tablets, and phones, (2) collaborate in real time with students, and (3) assess student performance. Secondly, </a:t>
            </a:r>
            <a:r>
              <a:rPr lang="en-US" dirty="0" err="1" smtClean="0"/>
              <a:t>Nearpod</a:t>
            </a:r>
            <a:r>
              <a:rPr lang="en-US" dirty="0" smtClean="0"/>
              <a:t> has headsets available that provide a virtual reality experience for viewing </a:t>
            </a:r>
            <a:r>
              <a:rPr lang="en-US" dirty="0"/>
              <a:t>video </a:t>
            </a:r>
            <a:r>
              <a:rPr lang="en-US" dirty="0" smtClean="0"/>
              <a:t>content.  Stating that this technology can be used in the classroom to create multimedia content, share content, assess work, analytics, and virtual reality.  (CIRT)</a:t>
            </a:r>
          </a:p>
          <a:p>
            <a:pPr lvl="1"/>
            <a:r>
              <a:rPr lang="en-US" dirty="0" smtClean="0"/>
              <a:t>I agree with this statement; the </a:t>
            </a:r>
            <a:r>
              <a:rPr lang="en-US" dirty="0" err="1" smtClean="0"/>
              <a:t>Nearpod</a:t>
            </a:r>
            <a:r>
              <a:rPr lang="en-US" dirty="0" smtClean="0"/>
              <a:t> app can be used on multi-media platforms as listed above, providing collaboration with and between students, provides ongoing and formative assessments.  </a:t>
            </a:r>
            <a:r>
              <a:rPr lang="en-US" dirty="0" err="1" smtClean="0"/>
              <a:t>Nearpod</a:t>
            </a:r>
            <a:r>
              <a:rPr lang="en-US" dirty="0" smtClean="0"/>
              <a:t> can be used to access students assessment data and also to take students on Virtual field trips.</a:t>
            </a:r>
            <a:endParaRPr lang="en-US" dirty="0"/>
          </a:p>
        </p:txBody>
      </p:sp>
    </p:spTree>
    <p:extLst>
      <p:ext uri="{BB962C8B-B14F-4D97-AF65-F5344CB8AC3E}">
        <p14:creationId xmlns:p14="http://schemas.microsoft.com/office/powerpoint/2010/main" val="188000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nearpod</a:t>
            </a:r>
            <a:r>
              <a:rPr lang="en-US" dirty="0" smtClean="0"/>
              <a:t>?</a:t>
            </a:r>
            <a:endParaRPr lang="en-US" dirty="0"/>
          </a:p>
        </p:txBody>
      </p:sp>
      <p:sp>
        <p:nvSpPr>
          <p:cNvPr id="3" name="Content Placeholder 2"/>
          <p:cNvSpPr>
            <a:spLocks noGrp="1"/>
          </p:cNvSpPr>
          <p:nvPr>
            <p:ph idx="1"/>
          </p:nvPr>
        </p:nvSpPr>
        <p:spPr/>
        <p:txBody>
          <a:bodyPr/>
          <a:lstStyle/>
          <a:p>
            <a:r>
              <a:rPr lang="en-US" dirty="0" smtClean="0"/>
              <a:t>What is </a:t>
            </a:r>
            <a:r>
              <a:rPr lang="en-US" dirty="0" err="1" smtClean="0"/>
              <a:t>nearpod</a:t>
            </a:r>
            <a:r>
              <a:rPr lang="en-US" dirty="0" smtClean="0"/>
              <a:t>?</a:t>
            </a:r>
          </a:p>
          <a:p>
            <a:pPr lvl="1"/>
            <a:r>
              <a:rPr lang="en-US" dirty="0" err="1"/>
              <a:t>Nearpod</a:t>
            </a:r>
            <a:r>
              <a:rPr lang="en-US" dirty="0"/>
              <a:t> is an interactive presentation and assessment tool that can be used in the classroom.  Teachers can create presentations that contains Quiz’s Polls, Videos, Images, Drawing-Boards, Web Content and much more.  Students can access the teacher’s presentation through a code that the teacher shares with students.  </a:t>
            </a:r>
            <a:r>
              <a:rPr lang="en-US" dirty="0" err="1"/>
              <a:t>Nearpod</a:t>
            </a:r>
            <a:r>
              <a:rPr lang="en-US" dirty="0"/>
              <a:t> is a web-based app and is accessible on a “login” basis.  Which means anyone can access their </a:t>
            </a:r>
            <a:r>
              <a:rPr lang="en-US" dirty="0" err="1"/>
              <a:t>Nearpod</a:t>
            </a:r>
            <a:r>
              <a:rPr lang="en-US" dirty="0"/>
              <a:t> account using any device that connects to the internet.  </a:t>
            </a:r>
            <a:r>
              <a:rPr lang="en-US" dirty="0" err="1"/>
              <a:t>Nearpod</a:t>
            </a:r>
            <a:r>
              <a:rPr lang="en-US" dirty="0"/>
              <a:t> allows teachers to connect with their students in creative and innovative ways digitally.</a:t>
            </a:r>
          </a:p>
        </p:txBody>
      </p:sp>
    </p:spTree>
    <p:extLst>
      <p:ext uri="{BB962C8B-B14F-4D97-AF65-F5344CB8AC3E}">
        <p14:creationId xmlns:p14="http://schemas.microsoft.com/office/powerpoint/2010/main" val="194027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evaluation</a:t>
            </a:r>
            <a:endParaRPr lang="en-US" dirty="0"/>
          </a:p>
        </p:txBody>
      </p:sp>
      <p:sp>
        <p:nvSpPr>
          <p:cNvPr id="3" name="Content Placeholder 2"/>
          <p:cNvSpPr>
            <a:spLocks noGrp="1"/>
          </p:cNvSpPr>
          <p:nvPr>
            <p:ph idx="1"/>
          </p:nvPr>
        </p:nvSpPr>
        <p:spPr>
          <a:xfrm>
            <a:off x="685800" y="1722474"/>
            <a:ext cx="10820400" cy="4805917"/>
          </a:xfrm>
        </p:spPr>
        <p:txBody>
          <a:bodyPr/>
          <a:lstStyle/>
          <a:p>
            <a:r>
              <a:rPr lang="en-US" dirty="0" err="1" smtClean="0"/>
              <a:t>Marilou</a:t>
            </a:r>
            <a:r>
              <a:rPr lang="en-US" dirty="0" smtClean="0"/>
              <a:t> V. teaches science and stated that “</a:t>
            </a:r>
            <a:r>
              <a:rPr lang="en-US" dirty="0" err="1" smtClean="0"/>
              <a:t>Nearpod</a:t>
            </a:r>
            <a:r>
              <a:rPr lang="en-US" dirty="0" smtClean="0"/>
              <a:t> </a:t>
            </a:r>
            <a:r>
              <a:rPr lang="en-US" dirty="0"/>
              <a:t>makes it possible for students to ask me questions ‘online’ and a </a:t>
            </a:r>
            <a:r>
              <a:rPr lang="en-US" dirty="0" smtClean="0"/>
              <a:t>one </a:t>
            </a:r>
            <a:r>
              <a:rPr lang="en-US" dirty="0"/>
              <a:t>on </a:t>
            </a:r>
            <a:r>
              <a:rPr lang="en-US" dirty="0" smtClean="0"/>
              <a:t>one </a:t>
            </a:r>
            <a:r>
              <a:rPr lang="en-US" dirty="0"/>
              <a:t>discussion can be had to determine their issue. Or I can click on a students name, using our interactive whiteboard which </a:t>
            </a:r>
            <a:r>
              <a:rPr lang="en-US" dirty="0" err="1"/>
              <a:t>Nearpod</a:t>
            </a:r>
            <a:r>
              <a:rPr lang="en-US" dirty="0"/>
              <a:t> is projected on, and we can have a class discussion about their answers or ideas on a subject</a:t>
            </a:r>
            <a:r>
              <a:rPr lang="en-US" dirty="0" smtClean="0"/>
              <a:t>.</a:t>
            </a:r>
            <a:r>
              <a:rPr lang="en-US" dirty="0"/>
              <a:t> </a:t>
            </a:r>
            <a:r>
              <a:rPr lang="en-US" dirty="0" smtClean="0"/>
              <a:t> It </a:t>
            </a:r>
            <a:r>
              <a:rPr lang="en-US" dirty="0"/>
              <a:t>has dramatically increased student engagement. </a:t>
            </a:r>
            <a:r>
              <a:rPr lang="en-US" dirty="0" err="1"/>
              <a:t>Nearpod</a:t>
            </a:r>
            <a:r>
              <a:rPr lang="en-US" dirty="0"/>
              <a:t> instantly makes it possible to see who is turning in work and who is not because each student has their own logon and they turn in work digitally at the end of the lesson. Still there are some that just don’t want to do the work. But many more are involved</a:t>
            </a:r>
            <a:r>
              <a:rPr lang="en-US" dirty="0" smtClean="0"/>
              <a:t>.” </a:t>
            </a:r>
            <a:r>
              <a:rPr lang="en-US" dirty="0" err="1" smtClean="0"/>
              <a:t>Marilou</a:t>
            </a:r>
            <a:r>
              <a:rPr lang="en-US" dirty="0" smtClean="0"/>
              <a:t> V., 2017)</a:t>
            </a:r>
          </a:p>
          <a:p>
            <a:pPr lvl="1"/>
            <a:r>
              <a:rPr lang="en-US" dirty="0" smtClean="0"/>
              <a:t>My thoughts are, I like that students can ask the teacher questions online because some students are embarrassed to ask questions out loud and tool eliminates the fear of asking questions for understanding.  This teacher makes a valid point that some students are not going to do the work no matter how engaging the lesson is.</a:t>
            </a:r>
            <a:endParaRPr lang="en-US" dirty="0"/>
          </a:p>
        </p:txBody>
      </p:sp>
    </p:spTree>
    <p:extLst>
      <p:ext uri="{BB962C8B-B14F-4D97-AF65-F5344CB8AC3E}">
        <p14:creationId xmlns:p14="http://schemas.microsoft.com/office/powerpoint/2010/main" val="208095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sp>
        <p:nvSpPr>
          <p:cNvPr id="3" name="Content Placeholder 2"/>
          <p:cNvSpPr>
            <a:spLocks noGrp="1"/>
          </p:cNvSpPr>
          <p:nvPr>
            <p:ph idx="1"/>
          </p:nvPr>
        </p:nvSpPr>
        <p:spPr/>
        <p:txBody>
          <a:bodyPr/>
          <a:lstStyle/>
          <a:p>
            <a:r>
              <a:rPr lang="en-US" dirty="0" smtClean="0"/>
              <a:t>Teachers will have professional development with school’s instructional coach to discuss how they will implement </a:t>
            </a:r>
            <a:r>
              <a:rPr lang="en-US" dirty="0" err="1" smtClean="0"/>
              <a:t>Nearpod</a:t>
            </a:r>
            <a:r>
              <a:rPr lang="en-US" dirty="0" smtClean="0"/>
              <a:t> in the classroom.</a:t>
            </a:r>
          </a:p>
          <a:p>
            <a:r>
              <a:rPr lang="en-US" dirty="0" smtClean="0"/>
              <a:t>Teachers will review the student’s data after using </a:t>
            </a:r>
            <a:r>
              <a:rPr lang="en-US" dirty="0" err="1" smtClean="0"/>
              <a:t>Nearpod</a:t>
            </a:r>
            <a:r>
              <a:rPr lang="en-US" dirty="0" smtClean="0"/>
              <a:t> for a few weeks.</a:t>
            </a:r>
          </a:p>
          <a:p>
            <a:r>
              <a:rPr lang="en-US" dirty="0" smtClean="0"/>
              <a:t>If data shows improvement in students performance, the school will allow teachers to continue use of </a:t>
            </a:r>
            <a:r>
              <a:rPr lang="en-US" dirty="0" err="1" smtClean="0"/>
              <a:t>Nearpod</a:t>
            </a:r>
            <a:r>
              <a:rPr lang="en-US" dirty="0" smtClean="0"/>
              <a:t> in the classroom.</a:t>
            </a:r>
          </a:p>
          <a:p>
            <a:r>
              <a:rPr lang="en-US" dirty="0" smtClean="0"/>
              <a:t>Teachers should reflect on observing students using </a:t>
            </a:r>
            <a:r>
              <a:rPr lang="en-US" dirty="0" err="1" smtClean="0"/>
              <a:t>Nearpod</a:t>
            </a:r>
            <a:r>
              <a:rPr lang="en-US" dirty="0" smtClean="0"/>
              <a:t> and share whether or not students were engaged during the instructional time while using the app.</a:t>
            </a:r>
            <a:endParaRPr lang="en-US" dirty="0"/>
          </a:p>
        </p:txBody>
      </p:sp>
    </p:spTree>
    <p:extLst>
      <p:ext uri="{BB962C8B-B14F-4D97-AF65-F5344CB8AC3E}">
        <p14:creationId xmlns:p14="http://schemas.microsoft.com/office/powerpoint/2010/main" val="39372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learning</a:t>
            </a:r>
            <a:endParaRPr lang="en-US" dirty="0"/>
          </a:p>
        </p:txBody>
      </p:sp>
      <p:sp>
        <p:nvSpPr>
          <p:cNvPr id="3" name="Content Placeholder 2"/>
          <p:cNvSpPr>
            <a:spLocks noGrp="1"/>
          </p:cNvSpPr>
          <p:nvPr>
            <p:ph idx="1"/>
          </p:nvPr>
        </p:nvSpPr>
        <p:spPr/>
        <p:txBody>
          <a:bodyPr/>
          <a:lstStyle/>
          <a:p>
            <a:r>
              <a:rPr lang="en-US" dirty="0" smtClean="0"/>
              <a:t>Professional learning will be provided and required for all teachers over </a:t>
            </a:r>
            <a:r>
              <a:rPr lang="en-US" dirty="0" err="1" smtClean="0"/>
              <a:t>Nearpod</a:t>
            </a:r>
            <a:r>
              <a:rPr lang="en-US" dirty="0" smtClean="0"/>
              <a:t>.</a:t>
            </a:r>
          </a:p>
          <a:p>
            <a:r>
              <a:rPr lang="en-US" dirty="0" err="1" smtClean="0"/>
              <a:t>Nearpod</a:t>
            </a:r>
            <a:r>
              <a:rPr lang="en-US" dirty="0" smtClean="0"/>
              <a:t> offers ready to Run PD packages based on research that are 1-hours sessions created by experts and someone in your school can present the Run PD to teachers during professional learning meetings.</a:t>
            </a:r>
          </a:p>
          <a:p>
            <a:r>
              <a:rPr lang="en-US" dirty="0" smtClean="0"/>
              <a:t>Each teacher will have access to a computer that they can use to access </a:t>
            </a:r>
            <a:r>
              <a:rPr lang="en-US" dirty="0" err="1" smtClean="0"/>
              <a:t>Nearpod</a:t>
            </a:r>
            <a:r>
              <a:rPr lang="en-US" dirty="0" smtClean="0"/>
              <a:t> during professional development.</a:t>
            </a:r>
          </a:p>
          <a:p>
            <a:r>
              <a:rPr lang="en-US" dirty="0" smtClean="0"/>
              <a:t>Video tutorials on using </a:t>
            </a:r>
            <a:r>
              <a:rPr lang="en-US" dirty="0" err="1" smtClean="0"/>
              <a:t>Nearpod</a:t>
            </a:r>
            <a:r>
              <a:rPr lang="en-US" dirty="0" smtClean="0"/>
              <a:t> can be viewed during professional learning for teachers to get a visual.  </a:t>
            </a:r>
            <a:endParaRPr lang="en-US" dirty="0"/>
          </a:p>
        </p:txBody>
      </p:sp>
    </p:spTree>
    <p:extLst>
      <p:ext uri="{BB962C8B-B14F-4D97-AF65-F5344CB8AC3E}">
        <p14:creationId xmlns:p14="http://schemas.microsoft.com/office/powerpoint/2010/main" val="112766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I was interested in completing this evaluating emerging technology project over </a:t>
            </a:r>
            <a:r>
              <a:rPr lang="en-US" dirty="0" err="1" smtClean="0"/>
              <a:t>Nearpod</a:t>
            </a:r>
            <a:r>
              <a:rPr lang="en-US" dirty="0" smtClean="0"/>
              <a:t> as my choice of technology resource to research because a few of my classmates in this class have mentioned using </a:t>
            </a:r>
            <a:r>
              <a:rPr lang="en-US" dirty="0" err="1" smtClean="0"/>
              <a:t>Nearpod</a:t>
            </a:r>
            <a:r>
              <a:rPr lang="en-US" dirty="0" smtClean="0"/>
              <a:t> in their classes.  After researching </a:t>
            </a:r>
            <a:r>
              <a:rPr lang="en-US" dirty="0" err="1" smtClean="0"/>
              <a:t>Nearpod</a:t>
            </a:r>
            <a:r>
              <a:rPr lang="en-US" dirty="0" smtClean="0"/>
              <a:t>, I have concluded that </a:t>
            </a:r>
            <a:r>
              <a:rPr lang="en-US" dirty="0" err="1" smtClean="0"/>
              <a:t>Nearpod</a:t>
            </a:r>
            <a:r>
              <a:rPr lang="en-US" dirty="0" smtClean="0"/>
              <a:t> is an effective resource that teachers can use as a mean of remediation, a lesson opener or “hook,” an interactive presentation delivery and a method to formative assess students and share resources . I believe that students will become more engaged during instructional time if </a:t>
            </a:r>
            <a:r>
              <a:rPr lang="en-US" dirty="0" err="1" smtClean="0"/>
              <a:t>Nearpod</a:t>
            </a:r>
            <a:r>
              <a:rPr lang="en-US" dirty="0" smtClean="0"/>
              <a:t> was implemented in my class.  I teach math, and I looked at a few learning experiences I am sure the students would love to complete not realizing they are learning.  Also, with </a:t>
            </a:r>
            <a:r>
              <a:rPr lang="en-US" dirty="0" err="1" smtClean="0"/>
              <a:t>Nearpod</a:t>
            </a:r>
            <a:r>
              <a:rPr lang="en-US" dirty="0" smtClean="0"/>
              <a:t> teachers can differentiate lessons while still including higher-level thinking skills for students.</a:t>
            </a:r>
            <a:endParaRPr lang="en-US" dirty="0"/>
          </a:p>
        </p:txBody>
      </p:sp>
    </p:spTree>
    <p:extLst>
      <p:ext uri="{BB962C8B-B14F-4D97-AF65-F5344CB8AC3E}">
        <p14:creationId xmlns:p14="http://schemas.microsoft.com/office/powerpoint/2010/main" val="448921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continued</a:t>
            </a:r>
            <a:endParaRPr lang="en-US" dirty="0"/>
          </a:p>
        </p:txBody>
      </p:sp>
      <p:sp>
        <p:nvSpPr>
          <p:cNvPr id="3" name="Content Placeholder 2"/>
          <p:cNvSpPr>
            <a:spLocks noGrp="1"/>
          </p:cNvSpPr>
          <p:nvPr>
            <p:ph idx="1"/>
          </p:nvPr>
        </p:nvSpPr>
        <p:spPr/>
        <p:txBody>
          <a:bodyPr/>
          <a:lstStyle/>
          <a:p>
            <a:r>
              <a:rPr lang="en-US" dirty="0" smtClean="0"/>
              <a:t>I like that </a:t>
            </a:r>
            <a:r>
              <a:rPr lang="en-US" dirty="0" err="1" smtClean="0"/>
              <a:t>Nearpod</a:t>
            </a:r>
            <a:r>
              <a:rPr lang="en-US" dirty="0" smtClean="0"/>
              <a:t> provides a tool for students to ask the teacher a question online about the skill they are working on.  By giving students the option to ask the teacher a question or for help with a skill they are working on will minimize the embarrassment of students not wanting to ask a question and failing to receive the explanation needed to gain a clear understanding.  </a:t>
            </a:r>
          </a:p>
          <a:p>
            <a:r>
              <a:rPr lang="en-US" dirty="0" smtClean="0"/>
              <a:t>Overall, I am going to encourage my principal to look into </a:t>
            </a:r>
            <a:r>
              <a:rPr lang="en-US" dirty="0" err="1" smtClean="0"/>
              <a:t>Nearpod</a:t>
            </a:r>
            <a:r>
              <a:rPr lang="en-US" dirty="0" smtClean="0"/>
              <a:t> because I believe that this resource will be beneficial to our students while promoting engaging and collaborative learning.</a:t>
            </a:r>
            <a:endParaRPr lang="en-US" dirty="0"/>
          </a:p>
        </p:txBody>
      </p:sp>
    </p:spTree>
    <p:extLst>
      <p:ext uri="{BB962C8B-B14F-4D97-AF65-F5344CB8AC3E}">
        <p14:creationId xmlns:p14="http://schemas.microsoft.com/office/powerpoint/2010/main" val="125913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685800" y="2194560"/>
            <a:ext cx="10820400" cy="4376361"/>
          </a:xfrm>
        </p:spPr>
        <p:txBody>
          <a:bodyPr>
            <a:normAutofit lnSpcReduction="10000"/>
          </a:bodyPr>
          <a:lstStyle/>
          <a:p>
            <a:r>
              <a:rPr lang="en-US" dirty="0"/>
              <a:t>10 Ways to Use </a:t>
            </a:r>
            <a:r>
              <a:rPr lang="en-US" dirty="0" err="1"/>
              <a:t>Nearpod</a:t>
            </a:r>
            <a:r>
              <a:rPr lang="en-US" dirty="0"/>
              <a:t> in the Classroom - </a:t>
            </a:r>
            <a:r>
              <a:rPr lang="en-US" dirty="0" err="1"/>
              <a:t>Nearpod</a:t>
            </a:r>
            <a:r>
              <a:rPr lang="en-US" dirty="0"/>
              <a:t> Blog. (2018, May 14). Retrieved from </a:t>
            </a:r>
            <a:r>
              <a:rPr lang="en-US" dirty="0">
                <a:hlinkClick r:id="rId2"/>
              </a:rPr>
              <a:t>https://nearpod.com/blog/10-ways-to-use-nearpod-in-the-classroom</a:t>
            </a:r>
            <a:r>
              <a:rPr lang="en-US" dirty="0" smtClean="0">
                <a:hlinkClick r:id="rId2"/>
              </a:rPr>
              <a:t>/</a:t>
            </a:r>
            <a:endParaRPr lang="en-US" dirty="0"/>
          </a:p>
          <a:p>
            <a:r>
              <a:rPr lang="en-US" dirty="0" smtClean="0"/>
              <a:t>An </a:t>
            </a:r>
            <a:r>
              <a:rPr lang="en-US" dirty="0"/>
              <a:t>interactive lesson delivery and formative assessment platform. (</a:t>
            </a:r>
            <a:r>
              <a:rPr lang="en-US" dirty="0" err="1"/>
              <a:t>n.d.</a:t>
            </a:r>
            <a:r>
              <a:rPr lang="en-US" dirty="0"/>
              <a:t>). Retrieved from </a:t>
            </a:r>
            <a:r>
              <a:rPr lang="en-US" dirty="0">
                <a:hlinkClick r:id="rId3"/>
              </a:rPr>
              <a:t>http://</a:t>
            </a:r>
            <a:r>
              <a:rPr lang="en-US" dirty="0" smtClean="0">
                <a:hlinkClick r:id="rId3"/>
              </a:rPr>
              <a:t>thelearningcounsel.com/article/interactive-lesson-delivery-and-formative-assessment-platform</a:t>
            </a:r>
            <a:endParaRPr lang="en-US" dirty="0" smtClean="0"/>
          </a:p>
          <a:p>
            <a:r>
              <a:rPr lang="en-US" dirty="0"/>
              <a:t>Center for Innovation in Research and Teaching. (</a:t>
            </a:r>
            <a:r>
              <a:rPr lang="en-US" dirty="0" err="1"/>
              <a:t>n.d.</a:t>
            </a:r>
            <a:r>
              <a:rPr lang="en-US" dirty="0"/>
              <a:t>). Retrieved from </a:t>
            </a:r>
            <a:r>
              <a:rPr lang="en-US" dirty="0">
                <a:hlinkClick r:id="rId4"/>
              </a:rPr>
              <a:t>https://</a:t>
            </a:r>
            <a:r>
              <a:rPr lang="en-US" dirty="0" smtClean="0">
                <a:hlinkClick r:id="rId4"/>
              </a:rPr>
              <a:t>cirt.gcu.edu/teaching3/tools/nearpod</a:t>
            </a:r>
            <a:endParaRPr lang="en-US" dirty="0" smtClean="0"/>
          </a:p>
          <a:p>
            <a:r>
              <a:rPr lang="en-US" dirty="0" smtClean="0"/>
              <a:t>Launch </a:t>
            </a:r>
            <a:r>
              <a:rPr lang="en-US" dirty="0"/>
              <a:t>it. Lead it. Love it. (</a:t>
            </a:r>
            <a:r>
              <a:rPr lang="en-US" dirty="0" err="1"/>
              <a:t>n.d.</a:t>
            </a:r>
            <a:r>
              <a:rPr lang="en-US" dirty="0"/>
              <a:t>). Retrieved from </a:t>
            </a:r>
            <a:r>
              <a:rPr lang="en-US" dirty="0">
                <a:hlinkClick r:id="rId5"/>
              </a:rPr>
              <a:t>https://</a:t>
            </a:r>
            <a:r>
              <a:rPr lang="en-US" dirty="0" smtClean="0">
                <a:hlinkClick r:id="rId5"/>
              </a:rPr>
              <a:t>nearpod.com/ready-to-run-pd</a:t>
            </a:r>
            <a:endParaRPr lang="en-US" dirty="0" smtClean="0"/>
          </a:p>
          <a:p>
            <a:r>
              <a:rPr lang="en-US" dirty="0"/>
              <a:t>Pricing | </a:t>
            </a:r>
            <a:r>
              <a:rPr lang="en-US" dirty="0" err="1"/>
              <a:t>Nearpod</a:t>
            </a:r>
            <a:r>
              <a:rPr lang="en-US" dirty="0"/>
              <a:t>. (</a:t>
            </a:r>
            <a:r>
              <a:rPr lang="en-US" dirty="0" err="1"/>
              <a:t>n.d.</a:t>
            </a:r>
            <a:r>
              <a:rPr lang="en-US" dirty="0"/>
              <a:t>). Retrieved from </a:t>
            </a:r>
            <a:r>
              <a:rPr lang="en-US" dirty="0">
                <a:hlinkClick r:id="rId6"/>
              </a:rPr>
              <a:t>https://</a:t>
            </a:r>
            <a:r>
              <a:rPr lang="en-US" dirty="0" smtClean="0">
                <a:hlinkClick r:id="rId6"/>
              </a:rPr>
              <a:t>nearpod.com/pricing</a:t>
            </a:r>
            <a:endParaRPr lang="en-US" dirty="0" smtClean="0"/>
          </a:p>
          <a:p>
            <a:r>
              <a:rPr lang="en-US" dirty="0" err="1"/>
              <a:t>Rogowski</a:t>
            </a:r>
            <a:r>
              <a:rPr lang="en-US" dirty="0"/>
              <a:t>, M. (2018, July 15). </a:t>
            </a:r>
            <a:r>
              <a:rPr lang="en-US" dirty="0" err="1"/>
              <a:t>Nearpod</a:t>
            </a:r>
            <a:r>
              <a:rPr lang="en-US" dirty="0"/>
              <a:t>. Retrieved from </a:t>
            </a:r>
            <a:r>
              <a:rPr lang="en-US" dirty="0">
                <a:hlinkClick r:id="rId7"/>
              </a:rPr>
              <a:t>https://</a:t>
            </a:r>
            <a:r>
              <a:rPr lang="en-US" dirty="0" smtClean="0">
                <a:hlinkClick r:id="rId7"/>
              </a:rPr>
              <a:t>www.commonsense.org/education/app/nearpod</a:t>
            </a:r>
            <a:endParaRPr lang="en-US" dirty="0" smtClean="0"/>
          </a:p>
          <a:p>
            <a:endParaRPr lang="en-US" dirty="0" smtClean="0"/>
          </a:p>
          <a:p>
            <a:endParaRPr lang="en-US" dirty="0"/>
          </a:p>
        </p:txBody>
      </p:sp>
    </p:spTree>
    <p:extLst>
      <p:ext uri="{BB962C8B-B14F-4D97-AF65-F5344CB8AC3E}">
        <p14:creationId xmlns:p14="http://schemas.microsoft.com/office/powerpoint/2010/main" val="334098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a:t>(</a:t>
            </a:r>
            <a:r>
              <a:rPr lang="en-US" dirty="0" err="1"/>
              <a:t>n.d.</a:t>
            </a:r>
            <a:r>
              <a:rPr lang="en-US" dirty="0"/>
              <a:t>). Retrieved from https://</a:t>
            </a:r>
            <a:r>
              <a:rPr lang="en-US" dirty="0" err="1"/>
              <a:t>www.google.com</a:t>
            </a:r>
            <a:r>
              <a:rPr lang="en-US" dirty="0"/>
              <a:t>/</a:t>
            </a:r>
            <a:r>
              <a:rPr lang="en-US" dirty="0" err="1"/>
              <a:t>search?q</a:t>
            </a:r>
            <a:r>
              <a:rPr lang="en-US" dirty="0"/>
              <a:t>=</a:t>
            </a:r>
            <a:r>
              <a:rPr lang="en-US" dirty="0" err="1"/>
              <a:t>Nearpod</a:t>
            </a:r>
            <a:r>
              <a:rPr lang="en-US" dirty="0"/>
              <a:t> </a:t>
            </a:r>
            <a:r>
              <a:rPr lang="en-US" dirty="0" err="1" smtClean="0"/>
              <a:t>pricing&amp;source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X&amp;ved</a:t>
            </a:r>
            <a:r>
              <a:rPr lang="en-US" dirty="0" smtClean="0"/>
              <a:t>=0ahUKEwjkgvvOzaTcAhVOJKwKHb6NAhIQ_AUIDCgD&amp;biw=927&amp;bih=594#imgrc=jIlcTbHTnKr8vM:</a:t>
            </a:r>
          </a:p>
          <a:p>
            <a:endParaRPr lang="en-US" dirty="0" smtClean="0"/>
          </a:p>
          <a:p>
            <a:endParaRPr lang="en-US" dirty="0"/>
          </a:p>
        </p:txBody>
      </p:sp>
    </p:spTree>
    <p:extLst>
      <p:ext uri="{BB962C8B-B14F-4D97-AF65-F5344CB8AC3E}">
        <p14:creationId xmlns:p14="http://schemas.microsoft.com/office/powerpoint/2010/main" val="169538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Ware County Learning Center Technology Vision</a:t>
            </a:r>
            <a:endParaRPr lang="en-US" dirty="0"/>
          </a:p>
        </p:txBody>
      </p:sp>
      <p:sp>
        <p:nvSpPr>
          <p:cNvPr id="3" name="Content Placeholder 2"/>
          <p:cNvSpPr>
            <a:spLocks noGrp="1"/>
          </p:cNvSpPr>
          <p:nvPr>
            <p:ph idx="1"/>
          </p:nvPr>
        </p:nvSpPr>
        <p:spPr/>
        <p:txBody>
          <a:bodyPr/>
          <a:lstStyle/>
          <a:p>
            <a:r>
              <a:rPr lang="en-US" dirty="0"/>
              <a:t>Ware County Learning Center vision for technology in the learning environment is to use resources that allow students to stay up to date with our world’s ever-changing technology while allowing for appropriate use of technology to increase student engagement, enhance and support student learning.</a:t>
            </a:r>
            <a:endParaRPr lang="en-US" dirty="0" smtClean="0"/>
          </a:p>
        </p:txBody>
      </p:sp>
    </p:spTree>
    <p:extLst>
      <p:ext uri="{BB962C8B-B14F-4D97-AF65-F5344CB8AC3E}">
        <p14:creationId xmlns:p14="http://schemas.microsoft.com/office/powerpoint/2010/main" val="112896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Nearpod</a:t>
            </a:r>
            <a:r>
              <a:rPr lang="en-US" dirty="0" smtClean="0"/>
              <a:t> supports Ware County Learning Center Technology Vision?</a:t>
            </a:r>
            <a:endParaRPr lang="en-US" dirty="0"/>
          </a:p>
        </p:txBody>
      </p:sp>
      <p:sp>
        <p:nvSpPr>
          <p:cNvPr id="3" name="Content Placeholder 2"/>
          <p:cNvSpPr>
            <a:spLocks noGrp="1"/>
          </p:cNvSpPr>
          <p:nvPr>
            <p:ph idx="1"/>
          </p:nvPr>
        </p:nvSpPr>
        <p:spPr/>
        <p:txBody>
          <a:bodyPr/>
          <a:lstStyle/>
          <a:p>
            <a:r>
              <a:rPr lang="en-US" dirty="0"/>
              <a:t>How does </a:t>
            </a:r>
            <a:r>
              <a:rPr lang="en-US" dirty="0" err="1"/>
              <a:t>Nearpod</a:t>
            </a:r>
            <a:r>
              <a:rPr lang="en-US" dirty="0"/>
              <a:t> support Ware County Learning Center vision for technology in the learning environment</a:t>
            </a:r>
            <a:r>
              <a:rPr lang="en-US" dirty="0" smtClean="0"/>
              <a:t>?</a:t>
            </a:r>
          </a:p>
          <a:p>
            <a:pPr lvl="1"/>
            <a:r>
              <a:rPr lang="en-US" dirty="0" smtClean="0"/>
              <a:t> </a:t>
            </a:r>
            <a:r>
              <a:rPr lang="en-US" dirty="0" err="1"/>
              <a:t>Nearpod</a:t>
            </a:r>
            <a:r>
              <a:rPr lang="en-US" dirty="0"/>
              <a:t> supports Ware County Learning Center vision for technology in the classroom by creating this resource that provides teachers with a platform to create learning experiences that engages and inspire students</a:t>
            </a:r>
            <a:r>
              <a:rPr lang="en-US" dirty="0" smtClean="0"/>
              <a:t>.</a:t>
            </a:r>
          </a:p>
          <a:p>
            <a:pPr lvl="1"/>
            <a:r>
              <a:rPr lang="en-US" dirty="0" err="1" smtClean="0"/>
              <a:t>Nearpod</a:t>
            </a:r>
            <a:r>
              <a:rPr lang="en-US" dirty="0" smtClean="0"/>
              <a:t> </a:t>
            </a:r>
            <a:r>
              <a:rPr lang="en-US" dirty="0"/>
              <a:t>supports Ware County Learning Center technology vision because they have full lessons available that educators can use to increase student engagement, enhance and support student learning</a:t>
            </a:r>
            <a:r>
              <a:rPr lang="en-US" dirty="0" smtClean="0"/>
              <a:t>.</a:t>
            </a:r>
          </a:p>
          <a:p>
            <a:pPr lvl="1"/>
            <a:r>
              <a:rPr lang="en-US" dirty="0" err="1" smtClean="0"/>
              <a:t>Nearpod</a:t>
            </a:r>
            <a:r>
              <a:rPr lang="en-US" dirty="0" smtClean="0"/>
              <a:t> </a:t>
            </a:r>
            <a:r>
              <a:rPr lang="en-US" dirty="0"/>
              <a:t>has assessments that teachers can use to assess students the knowledge and also students assessments that students can use for self-assessment to assess their knowledge of specific skills to improve their learning.</a:t>
            </a:r>
          </a:p>
        </p:txBody>
      </p:sp>
    </p:spTree>
    <p:extLst>
      <p:ext uri="{BB962C8B-B14F-4D97-AF65-F5344CB8AC3E}">
        <p14:creationId xmlns:p14="http://schemas.microsoft.com/office/powerpoint/2010/main" val="21562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The main objective of </a:t>
            </a:r>
            <a:r>
              <a:rPr lang="en-US" dirty="0" err="1" smtClean="0"/>
              <a:t>Nearpod</a:t>
            </a:r>
            <a:r>
              <a:rPr lang="en-US" dirty="0" smtClean="0"/>
              <a:t> is to engage students with interactive activities, connect them through collaborative discussions, and gain insight into student learning through formative assessments on the app.</a:t>
            </a:r>
          </a:p>
          <a:p>
            <a:pPr lvl="1"/>
            <a:r>
              <a:rPr lang="en-US" dirty="0" smtClean="0"/>
              <a:t>Create interactive lessons </a:t>
            </a:r>
          </a:p>
          <a:p>
            <a:pPr lvl="1"/>
            <a:r>
              <a:rPr lang="en-US" dirty="0" smtClean="0"/>
              <a:t>Easily download and customize ready-to-teach lessons to meet students needs</a:t>
            </a:r>
          </a:p>
          <a:p>
            <a:pPr lvl="1"/>
            <a:r>
              <a:rPr lang="en-US" dirty="0"/>
              <a:t>C</a:t>
            </a:r>
            <a:r>
              <a:rPr lang="en-US" dirty="0" smtClean="0"/>
              <a:t>omprehensive student assessments </a:t>
            </a:r>
          </a:p>
          <a:p>
            <a:pPr lvl="1"/>
            <a:r>
              <a:rPr lang="en-US" dirty="0" smtClean="0"/>
              <a:t>Enable 100% student participation by allowing students to participate in every lesson actively</a:t>
            </a:r>
          </a:p>
          <a:p>
            <a:pPr lvl="1"/>
            <a:r>
              <a:rPr lang="en-US" dirty="0" smtClean="0"/>
              <a:t>Allow students to take ownership of their learning by supporting and enhancing students sense-making which is central to taking ownership of knowledge </a:t>
            </a:r>
            <a:endParaRPr lang="en-US" dirty="0"/>
          </a:p>
        </p:txBody>
      </p:sp>
    </p:spTree>
    <p:extLst>
      <p:ext uri="{BB962C8B-B14F-4D97-AF65-F5344CB8AC3E}">
        <p14:creationId xmlns:p14="http://schemas.microsoft.com/office/powerpoint/2010/main" val="89168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benefits</a:t>
            </a:r>
            <a:endParaRPr lang="en-US" dirty="0"/>
          </a:p>
        </p:txBody>
      </p:sp>
      <p:sp>
        <p:nvSpPr>
          <p:cNvPr id="3" name="Content Placeholder 2"/>
          <p:cNvSpPr>
            <a:spLocks noGrp="1"/>
          </p:cNvSpPr>
          <p:nvPr>
            <p:ph idx="1"/>
          </p:nvPr>
        </p:nvSpPr>
        <p:spPr/>
        <p:txBody>
          <a:bodyPr/>
          <a:lstStyle/>
          <a:p>
            <a:r>
              <a:rPr lang="en-US" dirty="0" smtClean="0"/>
              <a:t>Students can experience interactive lessons at their own pace.</a:t>
            </a:r>
          </a:p>
          <a:p>
            <a:r>
              <a:rPr lang="en-US" dirty="0" smtClean="0"/>
              <a:t>Lessons can be modified for individual or small group assignments.</a:t>
            </a:r>
          </a:p>
          <a:p>
            <a:r>
              <a:rPr lang="en-US" dirty="0" smtClean="0"/>
              <a:t>Provide students with collaboration activities.</a:t>
            </a:r>
          </a:p>
          <a:p>
            <a:r>
              <a:rPr lang="en-US" dirty="0" smtClean="0"/>
              <a:t>Teachers can see student’s answers in real time, access post-session data and obtain detailed reports.</a:t>
            </a:r>
          </a:p>
          <a:p>
            <a:r>
              <a:rPr lang="en-US" dirty="0" smtClean="0"/>
              <a:t>Teachers can differentiate lessons and activities to fit the individual needs of each student.</a:t>
            </a:r>
            <a:endParaRPr lang="en-US" dirty="0"/>
          </a:p>
        </p:txBody>
      </p:sp>
    </p:spTree>
    <p:extLst>
      <p:ext uri="{BB962C8B-B14F-4D97-AF65-F5344CB8AC3E}">
        <p14:creationId xmlns:p14="http://schemas.microsoft.com/office/powerpoint/2010/main" val="148913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population</a:t>
            </a:r>
            <a:endParaRPr lang="en-US" dirty="0"/>
          </a:p>
        </p:txBody>
      </p:sp>
      <p:sp>
        <p:nvSpPr>
          <p:cNvPr id="3" name="Content Placeholder 2"/>
          <p:cNvSpPr>
            <a:spLocks noGrp="1"/>
          </p:cNvSpPr>
          <p:nvPr>
            <p:ph idx="1"/>
          </p:nvPr>
        </p:nvSpPr>
        <p:spPr/>
        <p:txBody>
          <a:bodyPr>
            <a:normAutofit lnSpcReduction="10000"/>
          </a:bodyPr>
          <a:lstStyle/>
          <a:p>
            <a:r>
              <a:rPr lang="en-US" dirty="0" err="1" smtClean="0"/>
              <a:t>Nearpod</a:t>
            </a:r>
            <a:r>
              <a:rPr lang="en-US" dirty="0" smtClean="0"/>
              <a:t> was created for grades K– 12.</a:t>
            </a:r>
          </a:p>
          <a:p>
            <a:r>
              <a:rPr lang="en-US" dirty="0" err="1" smtClean="0"/>
              <a:t>Nearpod</a:t>
            </a:r>
            <a:r>
              <a:rPr lang="en-US" dirty="0" smtClean="0"/>
              <a:t> is tailored to provide resources to all four content areas: Mathematics, Social Studies, Science and English Language Arts.</a:t>
            </a:r>
          </a:p>
          <a:p>
            <a:r>
              <a:rPr lang="en-US" dirty="0" smtClean="0"/>
              <a:t>For my classroom use, </a:t>
            </a:r>
            <a:r>
              <a:rPr lang="en-US" dirty="0" err="1" smtClean="0"/>
              <a:t>Nearpod</a:t>
            </a:r>
            <a:r>
              <a:rPr lang="en-US" dirty="0" smtClean="0"/>
              <a:t> will be used for grades 6</a:t>
            </a:r>
            <a:r>
              <a:rPr lang="en-US" baseline="30000" dirty="0" smtClean="0"/>
              <a:t>th</a:t>
            </a:r>
            <a:r>
              <a:rPr lang="en-US" dirty="0" smtClean="0"/>
              <a:t> – 8</a:t>
            </a:r>
            <a:r>
              <a:rPr lang="en-US" baseline="30000" dirty="0" smtClean="0"/>
              <a:t>th</a:t>
            </a:r>
            <a:r>
              <a:rPr lang="en-US" dirty="0" smtClean="0"/>
              <a:t> Mathematics.</a:t>
            </a:r>
          </a:p>
          <a:p>
            <a:r>
              <a:rPr lang="en-US" dirty="0" err="1" smtClean="0"/>
              <a:t>Nearpod</a:t>
            </a:r>
            <a:r>
              <a:rPr lang="en-US" dirty="0" smtClean="0"/>
              <a:t> will be used for gifted, general education, and special education students in my classroom. </a:t>
            </a:r>
          </a:p>
          <a:p>
            <a:r>
              <a:rPr lang="en-US" dirty="0" smtClean="0"/>
              <a:t>All Ware County Learning Center students</a:t>
            </a:r>
          </a:p>
          <a:p>
            <a:r>
              <a:rPr lang="en-US" dirty="0" smtClean="0"/>
              <a:t>For my classroom, 1:1 technology because students have an assigned Chromebook to work on daily in the classroom.</a:t>
            </a:r>
          </a:p>
          <a:p>
            <a:r>
              <a:rPr lang="en-US" dirty="0" smtClean="0"/>
              <a:t>Students and teachers that have access to any device that connects to the internet.</a:t>
            </a:r>
          </a:p>
          <a:p>
            <a:endParaRPr lang="en-US" dirty="0"/>
          </a:p>
        </p:txBody>
      </p:sp>
    </p:spTree>
    <p:extLst>
      <p:ext uri="{BB962C8B-B14F-4D97-AF65-F5344CB8AC3E}">
        <p14:creationId xmlns:p14="http://schemas.microsoft.com/office/powerpoint/2010/main" val="194535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and software</a:t>
            </a:r>
            <a:endParaRPr lang="en-US" dirty="0"/>
          </a:p>
        </p:txBody>
      </p:sp>
      <p:sp>
        <p:nvSpPr>
          <p:cNvPr id="3" name="Content Placeholder 2"/>
          <p:cNvSpPr>
            <a:spLocks noGrp="1"/>
          </p:cNvSpPr>
          <p:nvPr>
            <p:ph idx="1"/>
          </p:nvPr>
        </p:nvSpPr>
        <p:spPr/>
        <p:txBody>
          <a:bodyPr/>
          <a:lstStyle/>
          <a:p>
            <a:r>
              <a:rPr lang="en-US" dirty="0" err="1" smtClean="0"/>
              <a:t>Nearpod</a:t>
            </a:r>
            <a:r>
              <a:rPr lang="en-US" dirty="0" smtClean="0"/>
              <a:t> can work on any device such as computers, Chromebooks, smartphones, iPads, tablets.</a:t>
            </a:r>
          </a:p>
          <a:p>
            <a:r>
              <a:rPr lang="en-US" dirty="0" smtClean="0"/>
              <a:t>The </a:t>
            </a:r>
            <a:r>
              <a:rPr lang="en-US" dirty="0" err="1" smtClean="0"/>
              <a:t>Nearpod</a:t>
            </a:r>
            <a:r>
              <a:rPr lang="en-US" dirty="0" smtClean="0"/>
              <a:t> app can be downloaded from digital outlets.</a:t>
            </a:r>
          </a:p>
          <a:p>
            <a:r>
              <a:rPr lang="en-US" dirty="0" err="1" smtClean="0"/>
              <a:t>Nearpod</a:t>
            </a:r>
            <a:r>
              <a:rPr lang="en-US" dirty="0" smtClean="0"/>
              <a:t> is accessible with the use of the internet (Wi-Fi).</a:t>
            </a:r>
          </a:p>
          <a:p>
            <a:r>
              <a:rPr lang="en-US" dirty="0" smtClean="0"/>
              <a:t>VR (Virtual Reality) headsets to access VR lessons that </a:t>
            </a:r>
            <a:r>
              <a:rPr lang="en-US" dirty="0" err="1" smtClean="0"/>
              <a:t>Nearpod</a:t>
            </a:r>
            <a:r>
              <a:rPr lang="en-US" dirty="0" smtClean="0"/>
              <a:t> offers.</a:t>
            </a:r>
          </a:p>
          <a:p>
            <a:r>
              <a:rPr lang="en-US" dirty="0" smtClean="0"/>
              <a:t>Headphones are not required for a majority of the learning experiences but are ideal for students to use for privacy and contain noise levels.</a:t>
            </a:r>
          </a:p>
          <a:p>
            <a:endParaRPr lang="en-US" dirty="0" smtClean="0"/>
          </a:p>
          <a:p>
            <a:endParaRPr lang="en-US" dirty="0"/>
          </a:p>
        </p:txBody>
      </p:sp>
    </p:spTree>
    <p:extLst>
      <p:ext uri="{BB962C8B-B14F-4D97-AF65-F5344CB8AC3E}">
        <p14:creationId xmlns:p14="http://schemas.microsoft.com/office/powerpoint/2010/main" val="40950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support</a:t>
            </a:r>
            <a:endParaRPr lang="en-US" dirty="0"/>
          </a:p>
        </p:txBody>
      </p:sp>
      <p:sp>
        <p:nvSpPr>
          <p:cNvPr id="3" name="Content Placeholder 2"/>
          <p:cNvSpPr>
            <a:spLocks noGrp="1"/>
          </p:cNvSpPr>
          <p:nvPr>
            <p:ph idx="1"/>
          </p:nvPr>
        </p:nvSpPr>
        <p:spPr/>
        <p:txBody>
          <a:bodyPr/>
          <a:lstStyle/>
          <a:p>
            <a:r>
              <a:rPr lang="en-US" dirty="0" smtClean="0"/>
              <a:t>Ware County Schools has an amazing technology department that assists all of its schools with technology support.</a:t>
            </a:r>
          </a:p>
          <a:p>
            <a:r>
              <a:rPr lang="en-US" dirty="0" err="1" smtClean="0"/>
              <a:t>Nearpod</a:t>
            </a:r>
            <a:r>
              <a:rPr lang="en-US" dirty="0" smtClean="0"/>
              <a:t> offers technical support.</a:t>
            </a:r>
          </a:p>
          <a:p>
            <a:r>
              <a:rPr lang="en-US" dirty="0" err="1" smtClean="0"/>
              <a:t>Nearpod</a:t>
            </a:r>
            <a:r>
              <a:rPr lang="en-US" dirty="0" smtClean="0"/>
              <a:t> offers a demo (training) of the app.</a:t>
            </a:r>
          </a:p>
          <a:p>
            <a:r>
              <a:rPr lang="en-US" dirty="0" smtClean="0"/>
              <a:t>The </a:t>
            </a:r>
            <a:r>
              <a:rPr lang="en-US" dirty="0" err="1" smtClean="0"/>
              <a:t>Nearpod</a:t>
            </a:r>
            <a:r>
              <a:rPr lang="en-US" dirty="0" smtClean="0"/>
              <a:t> site has a video that provides an overview of the app.</a:t>
            </a:r>
          </a:p>
          <a:p>
            <a:r>
              <a:rPr lang="en-US" dirty="0" err="1" smtClean="0"/>
              <a:t>Nearpod</a:t>
            </a:r>
            <a:r>
              <a:rPr lang="en-US" dirty="0" smtClean="0"/>
              <a:t> offers a help center that addresses questions and concerns.  If you are not able to find the answer to your question or concern you can contact their team which allows you to submit a request; by providing your email address, the subject and description of your request. </a:t>
            </a:r>
            <a:endParaRPr lang="en-US" dirty="0"/>
          </a:p>
        </p:txBody>
      </p:sp>
    </p:spTree>
    <p:extLst>
      <p:ext uri="{BB962C8B-B14F-4D97-AF65-F5344CB8AC3E}">
        <p14:creationId xmlns:p14="http://schemas.microsoft.com/office/powerpoint/2010/main" val="116884952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369</TotalTime>
  <Words>2440</Words>
  <Application>Microsoft Macintosh PowerPoint</Application>
  <PresentationFormat>Widescreen</PresentationFormat>
  <Paragraphs>125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Century Gothic</vt:lpstr>
      <vt:lpstr>Arial</vt:lpstr>
      <vt:lpstr>Vapor Trail</vt:lpstr>
      <vt:lpstr>Nearpod</vt:lpstr>
      <vt:lpstr>nearpod?</vt:lpstr>
      <vt:lpstr>Ware County Learning Center Technology Vision</vt:lpstr>
      <vt:lpstr>Nearpod supports Ware County Learning Center Technology Vision?</vt:lpstr>
      <vt:lpstr>Objectives</vt:lpstr>
      <vt:lpstr>Key benefits</vt:lpstr>
      <vt:lpstr>Target population</vt:lpstr>
      <vt:lpstr>Equipment and software</vt:lpstr>
      <vt:lpstr>Technical support</vt:lpstr>
      <vt:lpstr>Limitations</vt:lpstr>
      <vt:lpstr>Nearpod pricing</vt:lpstr>
      <vt:lpstr>Potential funding sources</vt:lpstr>
      <vt:lpstr>How do we use this technology?</vt:lpstr>
      <vt:lpstr>How do we use this technology cont’d?</vt:lpstr>
      <vt:lpstr>How does nearpod promote specific learning goals?</vt:lpstr>
      <vt:lpstr>How can nearpod be used for differentiation? </vt:lpstr>
      <vt:lpstr>How does nearpod promotes communication?</vt:lpstr>
      <vt:lpstr>Research evaluation</vt:lpstr>
      <vt:lpstr>Research evaluation</vt:lpstr>
      <vt:lpstr>Research evaluation</vt:lpstr>
      <vt:lpstr>Implementation plan</vt:lpstr>
      <vt:lpstr>Professional learning</vt:lpstr>
      <vt:lpstr>Reflection</vt:lpstr>
      <vt:lpstr>Reflection continued</vt:lpstr>
      <vt:lpstr>References </vt:lpstr>
      <vt:lpstr>References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Nearpod</dc:title>
  <dc:creator>Microsoft Office User</dc:creator>
  <cp:lastModifiedBy>Microsoft Office User</cp:lastModifiedBy>
  <cp:revision>65</cp:revision>
  <dcterms:created xsi:type="dcterms:W3CDTF">2018-07-16T19:17:18Z</dcterms:created>
  <dcterms:modified xsi:type="dcterms:W3CDTF">2018-07-17T05:25:51Z</dcterms:modified>
</cp:coreProperties>
</file>